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75" r:id="rId11"/>
    <p:sldId id="265" r:id="rId12"/>
    <p:sldId id="266" r:id="rId13"/>
    <p:sldId id="267" r:id="rId14"/>
    <p:sldId id="268" r:id="rId15"/>
    <p:sldId id="269" r:id="rId16"/>
    <p:sldId id="270" r:id="rId17"/>
    <p:sldId id="271" r:id="rId18"/>
    <p:sldId id="272" r:id="rId19"/>
    <p:sldId id="273" r:id="rId20"/>
    <p:sldId id="274" r:id="rId21"/>
  </p:sldIdLst>
  <p:sldSz cx="18288000" cy="10287000"/>
  <p:notesSz cx="6858000" cy="9144000"/>
  <p:embeddedFontLst>
    <p:embeddedFont>
      <p:font typeface="Open Sauce" panose="02010600030101010101" charset="0"/>
      <p:regular r:id="rId23"/>
    </p:embeddedFont>
    <p:embeddedFont>
      <p:font typeface="Open Sauce Bold" panose="02010600030101010101" charset="0"/>
      <p:regular r:id="rId24"/>
    </p:embeddedFont>
    <p:embeddedFont>
      <p:font typeface="Open Sauce Heavy" panose="02010600030101010101" charset="0"/>
      <p:regular r:id="rId25"/>
    </p:embeddedFont>
    <p:embeddedFont>
      <p:font typeface="Open Sauce Light" panose="02010600030101010101"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3693" autoAdjust="0"/>
  </p:normalViewPr>
  <p:slideViewPr>
    <p:cSldViewPr>
      <p:cViewPr>
        <p:scale>
          <a:sx n="50" d="100"/>
          <a:sy n="50" d="100"/>
        </p:scale>
        <p:origin x="119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687175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Here is the engineering module category. The first module is </a:t>
            </a:r>
            <a:r>
              <a:rPr lang="en-US" dirty="0" err="1"/>
              <a:t>game_start</a:t>
            </a:r>
            <a:r>
              <a:rPr lang="en-US" dirty="0"/>
              <a:t> part, it is mainly responsible for the game's start screen. And the last module is </a:t>
            </a:r>
            <a:r>
              <a:rPr lang="en-US" dirty="0" err="1"/>
              <a:t>game_over</a:t>
            </a:r>
            <a:r>
              <a:rPr lang="en-US" dirty="0"/>
              <a:t>, </a:t>
            </a:r>
            <a:r>
              <a:rPr lang="en-US" altLang="zh-CN" dirty="0"/>
              <a:t>it is mainly responsible for the game’s over screen. </a:t>
            </a:r>
            <a:endParaRPr lang="en-US" dirty="0"/>
          </a:p>
          <a:p>
            <a:r>
              <a:rPr lang="en-US" dirty="0"/>
              <a:t>1. </a:t>
            </a:r>
            <a:r>
              <a:rPr lang="en-US" dirty="0" err="1"/>
              <a:t>game_ctrl</a:t>
            </a:r>
            <a:r>
              <a:rPr lang="en-US" dirty="0"/>
              <a:t> module: mainly complete the game start, run, end and other states.</a:t>
            </a:r>
          </a:p>
          <a:p>
            <a:r>
              <a:rPr lang="en-US" dirty="0"/>
              <a:t>2. </a:t>
            </a:r>
            <a:r>
              <a:rPr lang="en-US" dirty="0" err="1"/>
              <a:t>Snake_Eatting_Apple</a:t>
            </a:r>
            <a:r>
              <a:rPr lang="en-US" dirty="0"/>
              <a:t> module: mainly complete the state judgment of snakes eating apples.</a:t>
            </a:r>
          </a:p>
          <a:p>
            <a:r>
              <a:rPr lang="en-US" dirty="0"/>
              <a:t>3. Snake module: It mainly completes the judgment of the snake's running trajectory, wall appearance, snake hitting the wall, and other states.</a:t>
            </a:r>
          </a:p>
          <a:p>
            <a:r>
              <a:rPr lang="en-US" dirty="0"/>
              <a:t>4. Key module: complete the debounce processing of the up, down, left and right buttons and the effective output of the buttons.</a:t>
            </a:r>
          </a:p>
          <a:p>
            <a:r>
              <a:rPr lang="en-US" dirty="0"/>
              <a:t>5. </a:t>
            </a:r>
            <a:r>
              <a:rPr lang="en-US" dirty="0" err="1"/>
              <a:t>Snake_Vga</a:t>
            </a:r>
            <a:r>
              <a:rPr lang="en-US" dirty="0"/>
              <a:t> module: Complete VGA display of snake body, snake head, apple and wall color.</a:t>
            </a:r>
          </a:p>
          <a:p>
            <a:r>
              <a:rPr lang="en-US" dirty="0"/>
              <a:t>6. </a:t>
            </a:r>
            <a:r>
              <a:rPr lang="en-US" dirty="0" err="1"/>
              <a:t>vga_ctl</a:t>
            </a:r>
            <a:r>
              <a:rPr lang="en-US" dirty="0"/>
              <a:t> module: complete the control and output of VGA.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en-US" altLang="zh-CN" dirty="0"/>
              <a:t>This is a flowchart for controlling the movement of the snake during gameplay. Here are</a:t>
            </a:r>
            <a:r>
              <a:rPr lang="zh-CN" altLang="en-US" dirty="0"/>
              <a:t> </a:t>
            </a:r>
            <a:r>
              <a:rPr lang="en-US" altLang="zh-CN" dirty="0"/>
              <a:t>four states, turn right, turn left, up and down. You can see that the four different states are interchangeable with each other.</a:t>
            </a:r>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380965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en-US" altLang="zh-CN" dirty="0"/>
              <a:t>This part of the code is some of the basic code. The main purpose of this code is to complete the display settings of the game, such as the display range, the random display of apples, the display of walls, the display of the snake's head and body.</a:t>
            </a:r>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295446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en-US" altLang="zh-CN" dirty="0"/>
              <a:t>This part of the code is to implement the code for the snake's respawn state after death.</a:t>
            </a:r>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80000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en-US" altLang="zh-CN" dirty="0"/>
              <a:t>This is the RTL view and simulation results of the completed code so far</a:t>
            </a:r>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36324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63125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539299" y="7214586"/>
            <a:ext cx="13758203" cy="406400"/>
          </a:xfrm>
          <a:prstGeom prst="rect">
            <a:avLst/>
          </a:prstGeom>
        </p:spPr>
        <p:txBody>
          <a:bodyPr lIns="0" tIns="0" rIns="0" bIns="0" rtlCol="0" anchor="t">
            <a:spAutoFit/>
          </a:bodyPr>
          <a:lstStyle/>
          <a:p>
            <a:pPr algn="l">
              <a:lnSpc>
                <a:spcPts val="3040"/>
              </a:lnSpc>
            </a:pPr>
            <a:r>
              <a:rPr lang="en-US" sz="3200" b="1">
                <a:solidFill>
                  <a:srgbClr val="BFA886"/>
                </a:solidFill>
                <a:latin typeface="Open Sauce Heavy"/>
                <a:ea typeface="Open Sauce Heavy"/>
                <a:cs typeface="Open Sauce Heavy"/>
                <a:sym typeface="Open Sauce Heavy"/>
              </a:rPr>
              <a:t>Huo Yanqi &amp; Yu Chengyi</a:t>
            </a:r>
          </a:p>
        </p:txBody>
      </p:sp>
      <p:sp>
        <p:nvSpPr>
          <p:cNvPr id="3" name="TextBox 3"/>
          <p:cNvSpPr txBox="1"/>
          <p:nvPr/>
        </p:nvSpPr>
        <p:spPr>
          <a:xfrm>
            <a:off x="2570872" y="2073343"/>
            <a:ext cx="11326279" cy="4822157"/>
          </a:xfrm>
          <a:prstGeom prst="rect">
            <a:avLst/>
          </a:prstGeom>
        </p:spPr>
        <p:txBody>
          <a:bodyPr lIns="0" tIns="0" rIns="0" bIns="0" rtlCol="0" anchor="t">
            <a:spAutoFit/>
          </a:bodyPr>
          <a:lstStyle/>
          <a:p>
            <a:pPr algn="just">
              <a:lnSpc>
                <a:spcPts val="12660"/>
              </a:lnSpc>
            </a:pPr>
            <a:r>
              <a:rPr lang="en-US" sz="13326" b="1">
                <a:solidFill>
                  <a:srgbClr val="FFFFFF"/>
                </a:solidFill>
                <a:latin typeface="Open Sauce Heavy"/>
                <a:ea typeface="Open Sauce Heavy"/>
                <a:cs typeface="Open Sauce Heavy"/>
                <a:sym typeface="Open Sauce Heavy"/>
              </a:rPr>
              <a:t>FPGA Designed Snake Game</a:t>
            </a:r>
          </a:p>
        </p:txBody>
      </p:sp>
      <p:sp>
        <p:nvSpPr>
          <p:cNvPr id="4" name="AutoShape 4"/>
          <p:cNvSpPr/>
          <p:nvPr/>
        </p:nvSpPr>
        <p:spPr>
          <a:xfrm>
            <a:off x="2570872" y="8061710"/>
            <a:ext cx="13272938" cy="10020"/>
          </a:xfrm>
          <a:prstGeom prst="rect">
            <a:avLst/>
          </a:prstGeom>
          <a:solidFill>
            <a:srgbClr val="FFFFFF"/>
          </a:solidFill>
        </p:spPr>
      </p:sp>
      <p:sp>
        <p:nvSpPr>
          <p:cNvPr id="5" name="AutoShape 5"/>
          <p:cNvSpPr/>
          <p:nvPr/>
        </p:nvSpPr>
        <p:spPr>
          <a:xfrm rot="-5400000">
            <a:off x="-3912141" y="5147024"/>
            <a:ext cx="10853325" cy="9525"/>
          </a:xfrm>
          <a:prstGeom prst="rect">
            <a:avLst/>
          </a:prstGeom>
          <a:solidFill>
            <a:srgbClr val="FFFFFF"/>
          </a:solidFill>
        </p:spPr>
      </p:sp>
      <p:sp>
        <p:nvSpPr>
          <p:cNvPr id="6" name="TextBox 6"/>
          <p:cNvSpPr txBox="1"/>
          <p:nvPr/>
        </p:nvSpPr>
        <p:spPr>
          <a:xfrm>
            <a:off x="2539299" y="8478029"/>
            <a:ext cx="13758203" cy="408714"/>
          </a:xfrm>
          <a:prstGeom prst="rect">
            <a:avLst/>
          </a:prstGeom>
        </p:spPr>
        <p:txBody>
          <a:bodyPr lIns="0" tIns="0" rIns="0" bIns="0" rtlCol="0" anchor="t">
            <a:spAutoFit/>
          </a:bodyPr>
          <a:lstStyle/>
          <a:p>
            <a:pPr algn="l">
              <a:lnSpc>
                <a:spcPts val="3360"/>
              </a:lnSpc>
            </a:pPr>
            <a:r>
              <a:rPr lang="en-US" sz="2800">
                <a:solidFill>
                  <a:srgbClr val="FFFFFF"/>
                </a:solidFill>
                <a:latin typeface="Open Sauce Light"/>
                <a:ea typeface="Open Sauce Light"/>
                <a:cs typeface="Open Sauce Light"/>
                <a:sym typeface="Open Sauce Light"/>
              </a:rPr>
              <a:t>Snake game using FPGA program design</a:t>
            </a:r>
          </a:p>
        </p:txBody>
      </p:sp>
      <p:sp>
        <p:nvSpPr>
          <p:cNvPr id="7" name="AutoShape 7"/>
          <p:cNvSpPr/>
          <p:nvPr/>
        </p:nvSpPr>
        <p:spPr>
          <a:xfrm rot="-5400000">
            <a:off x="-463662" y="6890737"/>
            <a:ext cx="2422566" cy="9525"/>
          </a:xfrm>
          <a:prstGeom prst="rect">
            <a:avLst/>
          </a:prstGeom>
          <a:solidFill>
            <a:srgbClr val="FFFFFF"/>
          </a:solidFill>
        </p:spPr>
      </p:sp>
      <p:sp>
        <p:nvSpPr>
          <p:cNvPr id="8" name="TextBox 8"/>
          <p:cNvSpPr txBox="1"/>
          <p:nvPr/>
        </p:nvSpPr>
        <p:spPr>
          <a:xfrm rot="-5400000">
            <a:off x="-352956" y="8453060"/>
            <a:ext cx="2141876" cy="240436"/>
          </a:xfrm>
          <a:prstGeom prst="rect">
            <a:avLst/>
          </a:prstGeom>
        </p:spPr>
        <p:txBody>
          <a:bodyPr lIns="0" tIns="0" rIns="0" bIns="0" rtlCol="0" anchor="t">
            <a:spAutoFit/>
          </a:bodyPr>
          <a:lstStyle/>
          <a:p>
            <a:pPr algn="l">
              <a:lnSpc>
                <a:spcPts val="1960"/>
              </a:lnSpc>
            </a:pPr>
            <a:r>
              <a:rPr lang="en-US" sz="1400" b="1">
                <a:solidFill>
                  <a:srgbClr val="FFFFFF"/>
                </a:solidFill>
                <a:latin typeface="Open Sauce Heavy"/>
                <a:ea typeface="Open Sauce Heavy"/>
                <a:cs typeface="Open Sauce Heavy"/>
                <a:sym typeface="Open Sauce Heavy"/>
              </a:rPr>
              <a:t>Our Brand Logo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grpSp>
        <p:nvGrpSpPr>
          <p:cNvPr id="3" name="Group 3"/>
          <p:cNvGrpSpPr/>
          <p:nvPr/>
        </p:nvGrpSpPr>
        <p:grpSpPr>
          <a:xfrm>
            <a:off x="17547863" y="439499"/>
            <a:ext cx="211861" cy="6359516"/>
            <a:chOff x="0" y="0"/>
            <a:chExt cx="282481" cy="8479355"/>
          </a:xfrm>
        </p:grpSpPr>
        <p:sp>
          <p:nvSpPr>
            <p:cNvPr id="4" name="AutoShape 4"/>
            <p:cNvSpPr/>
            <p:nvPr/>
          </p:nvSpPr>
          <p:spPr>
            <a:xfrm rot="-5400000">
              <a:off x="-1453335" y="3776061"/>
              <a:ext cx="3230088" cy="12700"/>
            </a:xfrm>
            <a:prstGeom prst="rect">
              <a:avLst/>
            </a:prstGeom>
            <a:solidFill>
              <a:srgbClr val="FFFFFF"/>
            </a:solidFill>
          </p:spPr>
        </p:sp>
        <p:sp>
          <p:nvSpPr>
            <p:cNvPr id="5" name="TextBox 5"/>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6" name="TextBox 6"/>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401788" y="3135640"/>
            <a:ext cx="10884729" cy="6122660"/>
          </a:xfrm>
          <a:prstGeom prst="rect">
            <a:avLst/>
          </a:prstGeom>
        </p:spPr>
      </p:pic>
      <p:sp>
        <p:nvSpPr>
          <p:cNvPr id="8" name="TextBox 8"/>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dirty="0">
                <a:solidFill>
                  <a:srgbClr val="BFA886"/>
                </a:solidFill>
                <a:latin typeface="Open Sauce Heavy"/>
                <a:ea typeface="Open Sauce Heavy"/>
                <a:cs typeface="Open Sauce Heavy"/>
                <a:sym typeface="Open Sauce Heavy"/>
              </a:rPr>
              <a:t>10</a:t>
            </a:r>
          </a:p>
        </p:txBody>
      </p:sp>
      <p:sp>
        <p:nvSpPr>
          <p:cNvPr id="9" name="TextBox 9"/>
          <p:cNvSpPr txBox="1"/>
          <p:nvPr/>
        </p:nvSpPr>
        <p:spPr>
          <a:xfrm>
            <a:off x="2401788" y="1750348"/>
            <a:ext cx="10557466" cy="1232357"/>
          </a:xfrm>
          <a:prstGeom prst="rect">
            <a:avLst/>
          </a:prstGeom>
        </p:spPr>
        <p:txBody>
          <a:bodyPr lIns="0" tIns="0" rIns="0" bIns="0" rtlCol="0" anchor="t">
            <a:spAutoFit/>
          </a:bodyPr>
          <a:lstStyle/>
          <a:p>
            <a:pPr algn="l">
              <a:lnSpc>
                <a:spcPts val="9328"/>
              </a:lnSpc>
            </a:pPr>
            <a:r>
              <a:rPr lang="en-US" sz="9818" b="1">
                <a:solidFill>
                  <a:srgbClr val="BFA886"/>
                </a:solidFill>
                <a:latin typeface="Open Sauce Heavy"/>
                <a:ea typeface="Open Sauce Heavy"/>
                <a:cs typeface="Open Sauce Heavy"/>
                <a:sym typeface="Open Sauce Heavy"/>
              </a:rPr>
              <a:t>Cover Design</a:t>
            </a:r>
          </a:p>
        </p:txBody>
      </p:sp>
      <p:sp>
        <p:nvSpPr>
          <p:cNvPr id="10" name="TextBox 10"/>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Logo Font</a:t>
            </a:r>
          </a:p>
        </p:txBody>
      </p:sp>
    </p:spTree>
    <p:extLst>
      <p:ext uri="{BB962C8B-B14F-4D97-AF65-F5344CB8AC3E}">
        <p14:creationId xmlns:p14="http://schemas.microsoft.com/office/powerpoint/2010/main" val="4005031882"/>
      </p:ext>
    </p:extLst>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sp>
        <p:nvSpPr>
          <p:cNvPr id="3" name="TextBox 3"/>
          <p:cNvSpPr txBox="1"/>
          <p:nvPr/>
        </p:nvSpPr>
        <p:spPr>
          <a:xfrm>
            <a:off x="1915447" y="6398557"/>
            <a:ext cx="9388316" cy="2435859"/>
          </a:xfrm>
          <a:prstGeom prst="rect">
            <a:avLst/>
          </a:prstGeom>
        </p:spPr>
        <p:txBody>
          <a:bodyPr lIns="0" tIns="0" rIns="0" bIns="0" rtlCol="0" anchor="t">
            <a:spAutoFit/>
          </a:bodyPr>
          <a:lstStyle/>
          <a:p>
            <a:pPr algn="l">
              <a:lnSpc>
                <a:spcPts val="9328"/>
              </a:lnSpc>
            </a:pPr>
            <a:r>
              <a:rPr lang="en-US" sz="9819" b="1">
                <a:solidFill>
                  <a:srgbClr val="BFA886"/>
                </a:solidFill>
                <a:latin typeface="Open Sauce Heavy"/>
                <a:ea typeface="Open Sauce Heavy"/>
                <a:cs typeface="Open Sauce Heavy"/>
                <a:sym typeface="Open Sauce Heavy"/>
              </a:rPr>
              <a:t>FPGA project demonstration</a:t>
            </a:r>
          </a:p>
        </p:txBody>
      </p:sp>
      <p:sp>
        <p:nvSpPr>
          <p:cNvPr id="4" name="TextBox 4"/>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Exclusion Zones</a:t>
            </a:r>
          </a:p>
        </p:txBody>
      </p:sp>
      <p:sp>
        <p:nvSpPr>
          <p:cNvPr id="5" name="TextBox 5"/>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dirty="0">
                <a:solidFill>
                  <a:srgbClr val="BFA886"/>
                </a:solidFill>
                <a:latin typeface="Open Sauce Heavy"/>
                <a:ea typeface="Open Sauce Heavy"/>
                <a:cs typeface="Open Sauce Heavy"/>
                <a:sym typeface="Open Sauce Heavy"/>
              </a:rPr>
              <a:t>11</a:t>
            </a:r>
          </a:p>
        </p:txBody>
      </p:sp>
      <p:grpSp>
        <p:nvGrpSpPr>
          <p:cNvPr id="6" name="Group 6"/>
          <p:cNvGrpSpPr/>
          <p:nvPr/>
        </p:nvGrpSpPr>
        <p:grpSpPr>
          <a:xfrm>
            <a:off x="17547863" y="439499"/>
            <a:ext cx="211861" cy="6359516"/>
            <a:chOff x="0" y="0"/>
            <a:chExt cx="282481" cy="8479355"/>
          </a:xfrm>
        </p:grpSpPr>
        <p:sp>
          <p:nvSpPr>
            <p:cNvPr id="7" name="AutoShape 7"/>
            <p:cNvSpPr/>
            <p:nvPr/>
          </p:nvSpPr>
          <p:spPr>
            <a:xfrm rot="-5400000">
              <a:off x="-1453335" y="3776061"/>
              <a:ext cx="3230088" cy="12700"/>
            </a:xfrm>
            <a:prstGeom prst="rect">
              <a:avLst/>
            </a:prstGeom>
            <a:solidFill>
              <a:srgbClr val="FFFFFF"/>
            </a:solidFill>
          </p:spPr>
        </p:sp>
        <p:sp>
          <p:nvSpPr>
            <p:cNvPr id="8" name="TextBox 8"/>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9" name="TextBox 9"/>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grpSp>
        <p:nvGrpSpPr>
          <p:cNvPr id="3" name="Group 3"/>
          <p:cNvGrpSpPr/>
          <p:nvPr/>
        </p:nvGrpSpPr>
        <p:grpSpPr>
          <a:xfrm>
            <a:off x="17547863" y="439499"/>
            <a:ext cx="211861" cy="6359516"/>
            <a:chOff x="0" y="0"/>
            <a:chExt cx="282481" cy="8479355"/>
          </a:xfrm>
        </p:grpSpPr>
        <p:sp>
          <p:nvSpPr>
            <p:cNvPr id="4" name="AutoShape 4"/>
            <p:cNvSpPr/>
            <p:nvPr/>
          </p:nvSpPr>
          <p:spPr>
            <a:xfrm rot="-5400000">
              <a:off x="-1453335" y="3776061"/>
              <a:ext cx="3230088" cy="12700"/>
            </a:xfrm>
            <a:prstGeom prst="rect">
              <a:avLst/>
            </a:prstGeom>
            <a:solidFill>
              <a:srgbClr val="FFFFFF"/>
            </a:solidFill>
          </p:spPr>
        </p:sp>
        <p:sp>
          <p:nvSpPr>
            <p:cNvPr id="5" name="TextBox 5"/>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6" name="TextBox 6"/>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7" name="Freeform 7"/>
          <p:cNvSpPr/>
          <p:nvPr/>
        </p:nvSpPr>
        <p:spPr>
          <a:xfrm>
            <a:off x="2020058" y="3113240"/>
            <a:ext cx="11301259" cy="6145060"/>
          </a:xfrm>
          <a:custGeom>
            <a:avLst/>
            <a:gdLst/>
            <a:ahLst/>
            <a:cxnLst/>
            <a:rect l="l" t="t" r="r" b="b"/>
            <a:pathLst>
              <a:path w="11301259" h="6145060">
                <a:moveTo>
                  <a:pt x="0" y="0"/>
                </a:moveTo>
                <a:lnTo>
                  <a:pt x="11301259" y="0"/>
                </a:lnTo>
                <a:lnTo>
                  <a:pt x="11301259" y="6145060"/>
                </a:lnTo>
                <a:lnTo>
                  <a:pt x="0" y="6145060"/>
                </a:lnTo>
                <a:lnTo>
                  <a:pt x="0" y="0"/>
                </a:lnTo>
                <a:close/>
              </a:path>
            </a:pathLst>
          </a:custGeom>
          <a:blipFill>
            <a:blip r:embed="rId3"/>
            <a:stretch>
              <a:fillRect/>
            </a:stretch>
          </a:blipFill>
        </p:spPr>
      </p:sp>
      <p:sp>
        <p:nvSpPr>
          <p:cNvPr id="8" name="TextBox 8"/>
          <p:cNvSpPr txBox="1"/>
          <p:nvPr/>
        </p:nvSpPr>
        <p:spPr>
          <a:xfrm>
            <a:off x="2270575" y="1209675"/>
            <a:ext cx="8875883" cy="1858074"/>
          </a:xfrm>
          <a:prstGeom prst="rect">
            <a:avLst/>
          </a:prstGeom>
        </p:spPr>
        <p:txBody>
          <a:bodyPr lIns="0" tIns="0" rIns="0" bIns="0" rtlCol="0" anchor="t">
            <a:spAutoFit/>
          </a:bodyPr>
          <a:lstStyle/>
          <a:p>
            <a:pPr marL="0" lvl="0" indent="0" algn="l">
              <a:lnSpc>
                <a:spcPts val="7125"/>
              </a:lnSpc>
              <a:spcBef>
                <a:spcPct val="0"/>
              </a:spcBef>
            </a:pPr>
            <a:r>
              <a:rPr lang="en-US" sz="7500" b="1">
                <a:solidFill>
                  <a:srgbClr val="BFA886"/>
                </a:solidFill>
                <a:latin typeface="Open Sauce Heavy"/>
                <a:ea typeface="Open Sauce Heavy"/>
                <a:cs typeface="Open Sauce Heavy"/>
                <a:sym typeface="Open Sauce Heavy"/>
              </a:rPr>
              <a:t>Engineering module category</a:t>
            </a:r>
          </a:p>
        </p:txBody>
      </p:sp>
      <p:sp>
        <p:nvSpPr>
          <p:cNvPr id="9" name="TextBox 9"/>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Reminders</a:t>
            </a:r>
          </a:p>
        </p:txBody>
      </p:sp>
      <p:sp>
        <p:nvSpPr>
          <p:cNvPr id="10" name="TextBox 10"/>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dirty="0">
                <a:solidFill>
                  <a:srgbClr val="BFA886"/>
                </a:solidFill>
                <a:latin typeface="Open Sauce Heavy"/>
                <a:ea typeface="Open Sauce Heavy"/>
                <a:cs typeface="Open Sauce Heavy"/>
                <a:sym typeface="Open Sauce Heavy"/>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grpSp>
        <p:nvGrpSpPr>
          <p:cNvPr id="3" name="Group 3"/>
          <p:cNvGrpSpPr/>
          <p:nvPr/>
        </p:nvGrpSpPr>
        <p:grpSpPr>
          <a:xfrm>
            <a:off x="17547863" y="439499"/>
            <a:ext cx="211861" cy="6359516"/>
            <a:chOff x="0" y="0"/>
            <a:chExt cx="282481" cy="8479355"/>
          </a:xfrm>
        </p:grpSpPr>
        <p:sp>
          <p:nvSpPr>
            <p:cNvPr id="4" name="AutoShape 4"/>
            <p:cNvSpPr/>
            <p:nvPr/>
          </p:nvSpPr>
          <p:spPr>
            <a:xfrm rot="-5400000">
              <a:off x="-1453335" y="3776061"/>
              <a:ext cx="3230088" cy="12700"/>
            </a:xfrm>
            <a:prstGeom prst="rect">
              <a:avLst/>
            </a:prstGeom>
            <a:solidFill>
              <a:srgbClr val="FFFFFF"/>
            </a:solidFill>
          </p:spPr>
        </p:sp>
        <p:sp>
          <p:nvSpPr>
            <p:cNvPr id="5" name="TextBox 5"/>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6" name="TextBox 6"/>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7" name="Freeform 7"/>
          <p:cNvSpPr/>
          <p:nvPr/>
        </p:nvSpPr>
        <p:spPr>
          <a:xfrm>
            <a:off x="2195559" y="3415382"/>
            <a:ext cx="11301259" cy="5452857"/>
          </a:xfrm>
          <a:custGeom>
            <a:avLst/>
            <a:gdLst/>
            <a:ahLst/>
            <a:cxnLst/>
            <a:rect l="l" t="t" r="r" b="b"/>
            <a:pathLst>
              <a:path w="11301259" h="5452857">
                <a:moveTo>
                  <a:pt x="0" y="0"/>
                </a:moveTo>
                <a:lnTo>
                  <a:pt x="11301259" y="0"/>
                </a:lnTo>
                <a:lnTo>
                  <a:pt x="11301259" y="5452857"/>
                </a:lnTo>
                <a:lnTo>
                  <a:pt x="0" y="5452857"/>
                </a:lnTo>
                <a:lnTo>
                  <a:pt x="0" y="0"/>
                </a:lnTo>
                <a:close/>
              </a:path>
            </a:pathLst>
          </a:custGeom>
          <a:blipFill>
            <a:blip r:embed="rId3"/>
            <a:stretch>
              <a:fillRect/>
            </a:stretch>
          </a:blipFill>
        </p:spPr>
      </p:sp>
      <p:sp>
        <p:nvSpPr>
          <p:cNvPr id="8" name="TextBox 8"/>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Logo Variations</a:t>
            </a:r>
          </a:p>
        </p:txBody>
      </p:sp>
      <p:sp>
        <p:nvSpPr>
          <p:cNvPr id="9" name="TextBox 9"/>
          <p:cNvSpPr txBox="1"/>
          <p:nvPr/>
        </p:nvSpPr>
        <p:spPr>
          <a:xfrm>
            <a:off x="1821002" y="2225990"/>
            <a:ext cx="14645996" cy="822325"/>
          </a:xfrm>
          <a:prstGeom prst="rect">
            <a:avLst/>
          </a:prstGeom>
        </p:spPr>
        <p:txBody>
          <a:bodyPr lIns="0" tIns="0" rIns="0" bIns="0" rtlCol="0" anchor="t">
            <a:spAutoFit/>
          </a:bodyPr>
          <a:lstStyle/>
          <a:p>
            <a:pPr algn="l">
              <a:lnSpc>
                <a:spcPts val="6079"/>
              </a:lnSpc>
            </a:pPr>
            <a:r>
              <a:rPr lang="en-US" sz="6399" b="1" dirty="0">
                <a:solidFill>
                  <a:srgbClr val="FFFFFF"/>
                </a:solidFill>
                <a:latin typeface="Open Sauce Heavy"/>
                <a:ea typeface="Open Sauce Heavy"/>
                <a:cs typeface="Open Sauce Heavy"/>
                <a:sym typeface="Open Sauce Heavy"/>
              </a:rPr>
              <a:t>Snake game running state diagram</a:t>
            </a:r>
          </a:p>
        </p:txBody>
      </p:sp>
      <p:sp>
        <p:nvSpPr>
          <p:cNvPr id="10" name="TextBox 10"/>
          <p:cNvSpPr txBox="1"/>
          <p:nvPr/>
        </p:nvSpPr>
        <p:spPr>
          <a:xfrm>
            <a:off x="15400993" y="8380875"/>
            <a:ext cx="2180439" cy="1212853"/>
          </a:xfrm>
          <a:prstGeom prst="rect">
            <a:avLst/>
          </a:prstGeom>
        </p:spPr>
        <p:txBody>
          <a:bodyPr lIns="0" tIns="0" rIns="0" bIns="0" rtlCol="0" anchor="t">
            <a:spAutoFit/>
          </a:bodyPr>
          <a:lstStyle/>
          <a:p>
            <a:pPr algn="r">
              <a:lnSpc>
                <a:spcPts val="9310"/>
              </a:lnSpc>
            </a:pPr>
            <a:r>
              <a:rPr lang="en-US" sz="9800" b="1" dirty="0">
                <a:solidFill>
                  <a:srgbClr val="BFA886"/>
                </a:solidFill>
                <a:latin typeface="Open Sauce Heavy"/>
                <a:ea typeface="Open Sauce Heavy"/>
                <a:cs typeface="Open Sauce Heavy"/>
                <a:sym typeface="Open Sauce Heavy"/>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grpSp>
        <p:nvGrpSpPr>
          <p:cNvPr id="3" name="Group 3"/>
          <p:cNvGrpSpPr/>
          <p:nvPr/>
        </p:nvGrpSpPr>
        <p:grpSpPr>
          <a:xfrm>
            <a:off x="17547863" y="439499"/>
            <a:ext cx="211861" cy="6359516"/>
            <a:chOff x="0" y="0"/>
            <a:chExt cx="282481" cy="8479355"/>
          </a:xfrm>
        </p:grpSpPr>
        <p:sp>
          <p:nvSpPr>
            <p:cNvPr id="4" name="AutoShape 4"/>
            <p:cNvSpPr/>
            <p:nvPr/>
          </p:nvSpPr>
          <p:spPr>
            <a:xfrm rot="-5400000">
              <a:off x="-1453335" y="3776061"/>
              <a:ext cx="3230088" cy="12700"/>
            </a:xfrm>
            <a:prstGeom prst="rect">
              <a:avLst/>
            </a:prstGeom>
            <a:solidFill>
              <a:srgbClr val="FFFFFF"/>
            </a:solidFill>
          </p:spPr>
        </p:sp>
        <p:sp>
          <p:nvSpPr>
            <p:cNvPr id="5" name="TextBox 5"/>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6" name="TextBox 6"/>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7" name="Freeform 7"/>
          <p:cNvSpPr/>
          <p:nvPr/>
        </p:nvSpPr>
        <p:spPr>
          <a:xfrm>
            <a:off x="1968133" y="3433473"/>
            <a:ext cx="9529794" cy="5940337"/>
          </a:xfrm>
          <a:custGeom>
            <a:avLst/>
            <a:gdLst/>
            <a:ahLst/>
            <a:cxnLst/>
            <a:rect l="l" t="t" r="r" b="b"/>
            <a:pathLst>
              <a:path w="8977026" h="5533565">
                <a:moveTo>
                  <a:pt x="0" y="0"/>
                </a:moveTo>
                <a:lnTo>
                  <a:pt x="8977026" y="0"/>
                </a:lnTo>
                <a:lnTo>
                  <a:pt x="8977026" y="5533564"/>
                </a:lnTo>
                <a:lnTo>
                  <a:pt x="0" y="5533564"/>
                </a:lnTo>
                <a:lnTo>
                  <a:pt x="0" y="0"/>
                </a:lnTo>
                <a:close/>
              </a:path>
            </a:pathLst>
          </a:custGeom>
          <a:blipFill>
            <a:blip r:embed="rId3"/>
            <a:stretch>
              <a:fillRect l="-8860" b="-221"/>
            </a:stretch>
          </a:blipFill>
        </p:spPr>
      </p:sp>
      <p:sp>
        <p:nvSpPr>
          <p:cNvPr id="8" name="TextBox 8"/>
          <p:cNvSpPr txBox="1"/>
          <p:nvPr/>
        </p:nvSpPr>
        <p:spPr>
          <a:xfrm>
            <a:off x="2267126" y="913190"/>
            <a:ext cx="8905459" cy="1861843"/>
          </a:xfrm>
          <a:prstGeom prst="rect">
            <a:avLst/>
          </a:prstGeom>
        </p:spPr>
        <p:txBody>
          <a:bodyPr lIns="0" tIns="0" rIns="0" bIns="0" rtlCol="0" anchor="t">
            <a:spAutoFit/>
          </a:bodyPr>
          <a:lstStyle/>
          <a:p>
            <a:pPr algn="l">
              <a:lnSpc>
                <a:spcPts val="7125"/>
              </a:lnSpc>
            </a:pPr>
            <a:r>
              <a:rPr lang="en-US" sz="7500" b="1">
                <a:solidFill>
                  <a:srgbClr val="BFA886"/>
                </a:solidFill>
                <a:latin typeface="Open Sauce Heavy"/>
                <a:ea typeface="Open Sauce Heavy"/>
                <a:cs typeface="Open Sauce Heavy"/>
                <a:sym typeface="Open Sauce Heavy"/>
              </a:rPr>
              <a:t>The basic display of the game</a:t>
            </a:r>
          </a:p>
        </p:txBody>
      </p:sp>
      <p:sp>
        <p:nvSpPr>
          <p:cNvPr id="9" name="TextBox 9"/>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Logo Application</a:t>
            </a:r>
          </a:p>
        </p:txBody>
      </p:sp>
      <p:sp>
        <p:nvSpPr>
          <p:cNvPr id="10" name="TextBox 10"/>
          <p:cNvSpPr txBox="1"/>
          <p:nvPr/>
        </p:nvSpPr>
        <p:spPr>
          <a:xfrm>
            <a:off x="11725353" y="5010150"/>
            <a:ext cx="4709246" cy="1299212"/>
          </a:xfrm>
          <a:prstGeom prst="rect">
            <a:avLst/>
          </a:prstGeom>
        </p:spPr>
        <p:txBody>
          <a:bodyPr lIns="0" tIns="0" rIns="0" bIns="0" rtlCol="0" anchor="t">
            <a:spAutoFit/>
          </a:bodyPr>
          <a:lstStyle/>
          <a:p>
            <a:pPr marL="0" lvl="0" indent="0" algn="l">
              <a:lnSpc>
                <a:spcPts val="5279"/>
              </a:lnSpc>
              <a:spcBef>
                <a:spcPct val="0"/>
              </a:spcBef>
            </a:pPr>
            <a:r>
              <a:rPr lang="en-US" sz="3299">
                <a:solidFill>
                  <a:srgbClr val="FFFFFF"/>
                </a:solidFill>
                <a:latin typeface="Open Sauce Light"/>
                <a:ea typeface="Open Sauce Light"/>
                <a:cs typeface="Open Sauce Light"/>
                <a:sym typeface="Open Sauce Light"/>
              </a:rPr>
              <a:t>Display of snake body, wall, apple</a:t>
            </a:r>
          </a:p>
        </p:txBody>
      </p:sp>
      <p:sp>
        <p:nvSpPr>
          <p:cNvPr id="11" name="TextBox 11"/>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dirty="0">
                <a:solidFill>
                  <a:srgbClr val="BFA886"/>
                </a:solidFill>
                <a:latin typeface="Open Sauce Heavy"/>
                <a:ea typeface="Open Sauce Heavy"/>
                <a:cs typeface="Open Sauce Heavy"/>
                <a:sym typeface="Open Sauce Heavy"/>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grpSp>
        <p:nvGrpSpPr>
          <p:cNvPr id="3" name="Group 3"/>
          <p:cNvGrpSpPr/>
          <p:nvPr/>
        </p:nvGrpSpPr>
        <p:grpSpPr>
          <a:xfrm>
            <a:off x="17547863" y="439499"/>
            <a:ext cx="211861" cy="6359516"/>
            <a:chOff x="0" y="0"/>
            <a:chExt cx="282481" cy="8479355"/>
          </a:xfrm>
        </p:grpSpPr>
        <p:sp>
          <p:nvSpPr>
            <p:cNvPr id="4" name="AutoShape 4"/>
            <p:cNvSpPr/>
            <p:nvPr/>
          </p:nvSpPr>
          <p:spPr>
            <a:xfrm rot="-5400000">
              <a:off x="-1453335" y="3776061"/>
              <a:ext cx="3230088" cy="12700"/>
            </a:xfrm>
            <a:prstGeom prst="rect">
              <a:avLst/>
            </a:prstGeom>
            <a:solidFill>
              <a:srgbClr val="FFFFFF"/>
            </a:solidFill>
          </p:spPr>
        </p:sp>
        <p:sp>
          <p:nvSpPr>
            <p:cNvPr id="5" name="TextBox 5"/>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6" name="TextBox 6"/>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7" name="Freeform 7"/>
          <p:cNvSpPr/>
          <p:nvPr/>
        </p:nvSpPr>
        <p:spPr>
          <a:xfrm>
            <a:off x="2080091" y="2914284"/>
            <a:ext cx="6398729" cy="6199040"/>
          </a:xfrm>
          <a:custGeom>
            <a:avLst/>
            <a:gdLst/>
            <a:ahLst/>
            <a:cxnLst/>
            <a:rect l="l" t="t" r="r" b="b"/>
            <a:pathLst>
              <a:path w="6398729" h="6199040">
                <a:moveTo>
                  <a:pt x="0" y="0"/>
                </a:moveTo>
                <a:lnTo>
                  <a:pt x="6398729" y="0"/>
                </a:lnTo>
                <a:lnTo>
                  <a:pt x="6398729" y="6199041"/>
                </a:lnTo>
                <a:lnTo>
                  <a:pt x="0" y="6199041"/>
                </a:lnTo>
                <a:lnTo>
                  <a:pt x="0" y="0"/>
                </a:lnTo>
                <a:close/>
              </a:path>
            </a:pathLst>
          </a:custGeom>
          <a:blipFill>
            <a:blip r:embed="rId3"/>
            <a:stretch>
              <a:fillRect/>
            </a:stretch>
          </a:blipFill>
        </p:spPr>
      </p:sp>
      <p:sp>
        <p:nvSpPr>
          <p:cNvPr id="8" name="TextBox 8"/>
          <p:cNvSpPr txBox="1"/>
          <p:nvPr/>
        </p:nvSpPr>
        <p:spPr>
          <a:xfrm>
            <a:off x="2080091" y="1400575"/>
            <a:ext cx="13633735" cy="933911"/>
          </a:xfrm>
          <a:prstGeom prst="rect">
            <a:avLst/>
          </a:prstGeom>
        </p:spPr>
        <p:txBody>
          <a:bodyPr lIns="0" tIns="0" rIns="0" bIns="0" rtlCol="0" anchor="t">
            <a:spAutoFit/>
          </a:bodyPr>
          <a:lstStyle/>
          <a:p>
            <a:pPr algn="l">
              <a:lnSpc>
                <a:spcPts val="7125"/>
              </a:lnSpc>
            </a:pPr>
            <a:r>
              <a:rPr lang="en-US" sz="7500" b="1">
                <a:solidFill>
                  <a:srgbClr val="BFA886"/>
                </a:solidFill>
                <a:latin typeface="Open Sauce Heavy"/>
                <a:ea typeface="Open Sauce Heavy"/>
                <a:cs typeface="Open Sauce Heavy"/>
                <a:sym typeface="Open Sauce Heavy"/>
              </a:rPr>
              <a:t>Post-death state transition</a:t>
            </a:r>
          </a:p>
        </p:txBody>
      </p:sp>
      <p:sp>
        <p:nvSpPr>
          <p:cNvPr id="9" name="TextBox 9"/>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dirty="0">
                <a:solidFill>
                  <a:srgbClr val="BFA886"/>
                </a:solidFill>
                <a:latin typeface="Open Sauce Heavy"/>
                <a:ea typeface="Open Sauce Heavy"/>
                <a:cs typeface="Open Sauce Heavy"/>
                <a:sym typeface="Open Sauce Heavy"/>
              </a:rPr>
              <a:t>15</a:t>
            </a:r>
          </a:p>
        </p:txBody>
      </p:sp>
      <p:sp>
        <p:nvSpPr>
          <p:cNvPr id="10" name="TextBox 10"/>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Logo Positioning</a:t>
            </a:r>
          </a:p>
        </p:txBody>
      </p:sp>
      <p:sp>
        <p:nvSpPr>
          <p:cNvPr id="11" name="TextBox 11"/>
          <p:cNvSpPr txBox="1"/>
          <p:nvPr/>
        </p:nvSpPr>
        <p:spPr>
          <a:xfrm>
            <a:off x="8896959" y="4086261"/>
            <a:ext cx="8140250" cy="3245486"/>
          </a:xfrm>
          <a:prstGeom prst="rect">
            <a:avLst/>
          </a:prstGeom>
        </p:spPr>
        <p:txBody>
          <a:bodyPr lIns="0" tIns="0" rIns="0" bIns="0" rtlCol="0" anchor="t">
            <a:spAutoFit/>
          </a:bodyPr>
          <a:lstStyle/>
          <a:p>
            <a:pPr algn="just">
              <a:lnSpc>
                <a:spcPts val="4339"/>
              </a:lnSpc>
            </a:pPr>
            <a:r>
              <a:rPr lang="en-US" sz="3099">
                <a:solidFill>
                  <a:srgbClr val="FEFEFE"/>
                </a:solidFill>
                <a:latin typeface="Open Sauce"/>
                <a:ea typeface="Open Sauce"/>
                <a:cs typeface="Open Sauce"/>
                <a:sym typeface="Open Sauce"/>
              </a:rPr>
              <a:t>The game restarts:</a:t>
            </a:r>
          </a:p>
          <a:p>
            <a:pPr algn="just">
              <a:lnSpc>
                <a:spcPts val="4339"/>
              </a:lnSpc>
              <a:spcBef>
                <a:spcPct val="0"/>
              </a:spcBef>
            </a:pPr>
            <a:r>
              <a:rPr lang="en-US" sz="3099">
                <a:solidFill>
                  <a:srgbClr val="FEFEFE"/>
                </a:solidFill>
                <a:latin typeface="Open Sauce"/>
                <a:ea typeface="Open Sauce"/>
                <a:cs typeface="Open Sauce"/>
                <a:sym typeface="Open Sauce"/>
              </a:rPr>
              <a:t>automatically enters START after 5 clocks, enters PLAY by pressing the button, hits the wall or hits the body, enters the DIE state, and automatically enters the RESTART state after 2 seconds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grpSp>
        <p:nvGrpSpPr>
          <p:cNvPr id="3" name="Group 3"/>
          <p:cNvGrpSpPr/>
          <p:nvPr/>
        </p:nvGrpSpPr>
        <p:grpSpPr>
          <a:xfrm>
            <a:off x="17547863" y="439499"/>
            <a:ext cx="211861" cy="6359516"/>
            <a:chOff x="0" y="0"/>
            <a:chExt cx="282481" cy="8479355"/>
          </a:xfrm>
        </p:grpSpPr>
        <p:sp>
          <p:nvSpPr>
            <p:cNvPr id="4" name="AutoShape 4"/>
            <p:cNvSpPr/>
            <p:nvPr/>
          </p:nvSpPr>
          <p:spPr>
            <a:xfrm rot="-5400000">
              <a:off x="-1453335" y="3776061"/>
              <a:ext cx="3230088" cy="12700"/>
            </a:xfrm>
            <a:prstGeom prst="rect">
              <a:avLst/>
            </a:prstGeom>
            <a:solidFill>
              <a:srgbClr val="FFFFFF"/>
            </a:solidFill>
          </p:spPr>
        </p:sp>
        <p:sp>
          <p:nvSpPr>
            <p:cNvPr id="5" name="TextBox 5"/>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6" name="TextBox 6"/>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7" name="Freeform 7"/>
          <p:cNvSpPr/>
          <p:nvPr/>
        </p:nvSpPr>
        <p:spPr>
          <a:xfrm>
            <a:off x="2195559" y="3619257"/>
            <a:ext cx="12945869" cy="4142678"/>
          </a:xfrm>
          <a:custGeom>
            <a:avLst/>
            <a:gdLst/>
            <a:ahLst/>
            <a:cxnLst/>
            <a:rect l="l" t="t" r="r" b="b"/>
            <a:pathLst>
              <a:path w="12945869" h="4142678">
                <a:moveTo>
                  <a:pt x="0" y="0"/>
                </a:moveTo>
                <a:lnTo>
                  <a:pt x="12945870" y="0"/>
                </a:lnTo>
                <a:lnTo>
                  <a:pt x="12945870" y="4142678"/>
                </a:lnTo>
                <a:lnTo>
                  <a:pt x="0" y="4142678"/>
                </a:lnTo>
                <a:lnTo>
                  <a:pt x="0" y="0"/>
                </a:lnTo>
                <a:close/>
              </a:path>
            </a:pathLst>
          </a:custGeom>
          <a:blipFill>
            <a:blip r:embed="rId3"/>
            <a:stretch>
              <a:fillRect/>
            </a:stretch>
          </a:blipFill>
        </p:spPr>
      </p:sp>
      <p:sp>
        <p:nvSpPr>
          <p:cNvPr id="8" name="TextBox 8"/>
          <p:cNvSpPr txBox="1"/>
          <p:nvPr/>
        </p:nvSpPr>
        <p:spPr>
          <a:xfrm>
            <a:off x="2195559" y="1766088"/>
            <a:ext cx="8905459" cy="959496"/>
          </a:xfrm>
          <a:prstGeom prst="rect">
            <a:avLst/>
          </a:prstGeom>
        </p:spPr>
        <p:txBody>
          <a:bodyPr lIns="0" tIns="0" rIns="0" bIns="0" rtlCol="0" anchor="t">
            <a:spAutoFit/>
          </a:bodyPr>
          <a:lstStyle/>
          <a:p>
            <a:pPr algn="l">
              <a:lnSpc>
                <a:spcPts val="7125"/>
              </a:lnSpc>
            </a:pPr>
            <a:r>
              <a:rPr lang="en-US" sz="7500" b="1">
                <a:solidFill>
                  <a:srgbClr val="BFA886"/>
                </a:solidFill>
                <a:latin typeface="Open Sauce Heavy"/>
                <a:ea typeface="Open Sauce Heavy"/>
                <a:cs typeface="Open Sauce Heavy"/>
                <a:sym typeface="Open Sauce Heavy"/>
              </a:rPr>
              <a:t>Planned RTL view</a:t>
            </a:r>
          </a:p>
        </p:txBody>
      </p:sp>
      <p:sp>
        <p:nvSpPr>
          <p:cNvPr id="9" name="TextBox 9"/>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Logo Application</a:t>
            </a:r>
          </a:p>
        </p:txBody>
      </p:sp>
      <p:sp>
        <p:nvSpPr>
          <p:cNvPr id="10" name="TextBox 10"/>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dirty="0">
                <a:solidFill>
                  <a:srgbClr val="BFA886"/>
                </a:solidFill>
                <a:latin typeface="Open Sauce Heavy"/>
                <a:ea typeface="Open Sauce Heavy"/>
                <a:cs typeface="Open Sauce Heavy"/>
                <a:sym typeface="Open Sauce Heavy"/>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grpSp>
        <p:nvGrpSpPr>
          <p:cNvPr id="3" name="Group 3"/>
          <p:cNvGrpSpPr/>
          <p:nvPr/>
        </p:nvGrpSpPr>
        <p:grpSpPr>
          <a:xfrm>
            <a:off x="17547863" y="439499"/>
            <a:ext cx="211861" cy="6359516"/>
            <a:chOff x="0" y="0"/>
            <a:chExt cx="282481" cy="8479355"/>
          </a:xfrm>
        </p:grpSpPr>
        <p:sp>
          <p:nvSpPr>
            <p:cNvPr id="4" name="AutoShape 4"/>
            <p:cNvSpPr/>
            <p:nvPr/>
          </p:nvSpPr>
          <p:spPr>
            <a:xfrm rot="-5400000">
              <a:off x="-1453335" y="3776061"/>
              <a:ext cx="3230088" cy="12700"/>
            </a:xfrm>
            <a:prstGeom prst="rect">
              <a:avLst/>
            </a:prstGeom>
            <a:solidFill>
              <a:srgbClr val="FFFFFF"/>
            </a:solidFill>
          </p:spPr>
        </p:sp>
        <p:sp>
          <p:nvSpPr>
            <p:cNvPr id="5" name="TextBox 5"/>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6" name="TextBox 6"/>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7" name="Freeform 7"/>
          <p:cNvSpPr/>
          <p:nvPr/>
        </p:nvSpPr>
        <p:spPr>
          <a:xfrm>
            <a:off x="2076603" y="2331728"/>
            <a:ext cx="12684523" cy="6548385"/>
          </a:xfrm>
          <a:custGeom>
            <a:avLst/>
            <a:gdLst/>
            <a:ahLst/>
            <a:cxnLst/>
            <a:rect l="l" t="t" r="r" b="b"/>
            <a:pathLst>
              <a:path w="12684523" h="6548385">
                <a:moveTo>
                  <a:pt x="0" y="0"/>
                </a:moveTo>
                <a:lnTo>
                  <a:pt x="12684523" y="0"/>
                </a:lnTo>
                <a:lnTo>
                  <a:pt x="12684523" y="6548385"/>
                </a:lnTo>
                <a:lnTo>
                  <a:pt x="0" y="6548385"/>
                </a:lnTo>
                <a:lnTo>
                  <a:pt x="0" y="0"/>
                </a:lnTo>
                <a:close/>
              </a:path>
            </a:pathLst>
          </a:custGeom>
          <a:blipFill>
            <a:blip r:embed="rId3"/>
            <a:stretch>
              <a:fillRect/>
            </a:stretch>
          </a:blipFill>
        </p:spPr>
      </p:sp>
      <p:sp>
        <p:nvSpPr>
          <p:cNvPr id="8" name="TextBox 8"/>
          <p:cNvSpPr txBox="1"/>
          <p:nvPr/>
        </p:nvSpPr>
        <p:spPr>
          <a:xfrm>
            <a:off x="2076603" y="1209675"/>
            <a:ext cx="8905459" cy="959496"/>
          </a:xfrm>
          <a:prstGeom prst="rect">
            <a:avLst/>
          </a:prstGeom>
        </p:spPr>
        <p:txBody>
          <a:bodyPr lIns="0" tIns="0" rIns="0" bIns="0" rtlCol="0" anchor="t">
            <a:spAutoFit/>
          </a:bodyPr>
          <a:lstStyle/>
          <a:p>
            <a:pPr algn="l">
              <a:lnSpc>
                <a:spcPts val="7125"/>
              </a:lnSpc>
            </a:pPr>
            <a:r>
              <a:rPr lang="en-US" sz="7500" b="1">
                <a:solidFill>
                  <a:srgbClr val="BFA886"/>
                </a:solidFill>
                <a:latin typeface="Open Sauce Heavy"/>
                <a:ea typeface="Open Sauce Heavy"/>
                <a:cs typeface="Open Sauce Heavy"/>
                <a:sym typeface="Open Sauce Heavy"/>
              </a:rPr>
              <a:t>FPGA simulation</a:t>
            </a:r>
          </a:p>
        </p:txBody>
      </p:sp>
      <p:sp>
        <p:nvSpPr>
          <p:cNvPr id="9" name="TextBox 9"/>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Logo Application</a:t>
            </a:r>
          </a:p>
        </p:txBody>
      </p:sp>
      <p:sp>
        <p:nvSpPr>
          <p:cNvPr id="10" name="TextBox 10"/>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dirty="0">
                <a:solidFill>
                  <a:srgbClr val="BFA886"/>
                </a:solidFill>
                <a:latin typeface="Open Sauce Heavy"/>
                <a:ea typeface="Open Sauce Heavy"/>
                <a:cs typeface="Open Sauce Heavy"/>
                <a:sym typeface="Open Sauce Heavy"/>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grpSp>
        <p:nvGrpSpPr>
          <p:cNvPr id="3" name="Group 3"/>
          <p:cNvGrpSpPr/>
          <p:nvPr/>
        </p:nvGrpSpPr>
        <p:grpSpPr>
          <a:xfrm>
            <a:off x="17547863" y="439499"/>
            <a:ext cx="211861" cy="6359516"/>
            <a:chOff x="0" y="0"/>
            <a:chExt cx="282481" cy="8479355"/>
          </a:xfrm>
        </p:grpSpPr>
        <p:sp>
          <p:nvSpPr>
            <p:cNvPr id="4" name="AutoShape 4"/>
            <p:cNvSpPr/>
            <p:nvPr/>
          </p:nvSpPr>
          <p:spPr>
            <a:xfrm rot="-5400000">
              <a:off x="-1453335" y="3776061"/>
              <a:ext cx="3230088" cy="12700"/>
            </a:xfrm>
            <a:prstGeom prst="rect">
              <a:avLst/>
            </a:prstGeom>
            <a:solidFill>
              <a:srgbClr val="FFFFFF"/>
            </a:solidFill>
          </p:spPr>
        </p:sp>
        <p:sp>
          <p:nvSpPr>
            <p:cNvPr id="5" name="TextBox 5"/>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6" name="TextBox 6"/>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7" name="TextBox 7"/>
          <p:cNvSpPr txBox="1"/>
          <p:nvPr/>
        </p:nvSpPr>
        <p:spPr>
          <a:xfrm>
            <a:off x="2076603" y="1209675"/>
            <a:ext cx="8905459" cy="959496"/>
          </a:xfrm>
          <a:prstGeom prst="rect">
            <a:avLst/>
          </a:prstGeom>
        </p:spPr>
        <p:txBody>
          <a:bodyPr lIns="0" tIns="0" rIns="0" bIns="0" rtlCol="0" anchor="t">
            <a:spAutoFit/>
          </a:bodyPr>
          <a:lstStyle/>
          <a:p>
            <a:pPr algn="l">
              <a:lnSpc>
                <a:spcPts val="7125"/>
              </a:lnSpc>
            </a:pPr>
            <a:r>
              <a:rPr lang="en-US" sz="7500" b="1">
                <a:solidFill>
                  <a:srgbClr val="BFA886"/>
                </a:solidFill>
                <a:latin typeface="Open Sauce Heavy"/>
                <a:ea typeface="Open Sauce Heavy"/>
                <a:cs typeface="Open Sauce Heavy"/>
                <a:sym typeface="Open Sauce Heavy"/>
              </a:rPr>
              <a:t>Conclusion</a:t>
            </a:r>
          </a:p>
        </p:txBody>
      </p:sp>
      <p:sp>
        <p:nvSpPr>
          <p:cNvPr id="8" name="TextBox 8"/>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Logo Application</a:t>
            </a:r>
          </a:p>
        </p:txBody>
      </p:sp>
      <p:sp>
        <p:nvSpPr>
          <p:cNvPr id="9" name="TextBox 9"/>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dirty="0">
                <a:solidFill>
                  <a:srgbClr val="BFA886"/>
                </a:solidFill>
                <a:latin typeface="Open Sauce Heavy"/>
                <a:ea typeface="Open Sauce Heavy"/>
                <a:cs typeface="Open Sauce Heavy"/>
                <a:sym typeface="Open Sauce Heavy"/>
              </a:rPr>
              <a:t>18</a:t>
            </a:r>
          </a:p>
        </p:txBody>
      </p:sp>
      <p:sp>
        <p:nvSpPr>
          <p:cNvPr id="10" name="TextBox 10"/>
          <p:cNvSpPr txBox="1"/>
          <p:nvPr/>
        </p:nvSpPr>
        <p:spPr>
          <a:xfrm>
            <a:off x="2076603" y="2714297"/>
            <a:ext cx="13416865" cy="5854065"/>
          </a:xfrm>
          <a:prstGeom prst="rect">
            <a:avLst/>
          </a:prstGeom>
        </p:spPr>
        <p:txBody>
          <a:bodyPr lIns="0" tIns="0" rIns="0" bIns="0" rtlCol="0" anchor="t">
            <a:spAutoFit/>
          </a:bodyPr>
          <a:lstStyle/>
          <a:p>
            <a:pPr marL="518160" lvl="1" indent="-259080" algn="just">
              <a:lnSpc>
                <a:spcPts val="3359"/>
              </a:lnSpc>
              <a:buAutoNum type="arabicPeriod"/>
            </a:pPr>
            <a:r>
              <a:rPr lang="en-US" sz="2400" b="1">
                <a:solidFill>
                  <a:srgbClr val="FFFFFF"/>
                </a:solidFill>
                <a:latin typeface="Open Sauce Heavy"/>
                <a:ea typeface="Open Sauce Heavy"/>
                <a:cs typeface="Open Sauce Heavy"/>
                <a:sym typeface="Open Sauce Heavy"/>
              </a:rPr>
              <a:t>Through this experiment, we successfully designed and implemented a classic snake game on an FPGA. This not only improved our FPGA development skills and experience, but also laid the foundation for us to develop more complex FPGA games in the future.</a:t>
            </a:r>
          </a:p>
          <a:p>
            <a:pPr marL="518160" lvl="1" indent="-259080" algn="just">
              <a:lnSpc>
                <a:spcPts val="3359"/>
              </a:lnSpc>
              <a:buAutoNum type="arabicPeriod"/>
            </a:pPr>
            <a:r>
              <a:rPr lang="en-US" sz="2400" b="1">
                <a:solidFill>
                  <a:srgbClr val="FFFFFF"/>
                </a:solidFill>
                <a:latin typeface="Open Sauce Heavy"/>
                <a:ea typeface="Open Sauce Heavy"/>
                <a:cs typeface="Open Sauce Heavy"/>
                <a:sym typeface="Open Sauce Heavy"/>
              </a:rPr>
              <a:t>In the process of experimentation, we learned how to perform requirements analysis, design idea planning, code writing, simulation verification and actual testing. These steps are very important for any FPGA development project.</a:t>
            </a:r>
          </a:p>
          <a:p>
            <a:pPr marL="518160" lvl="1" indent="-259080" algn="just">
              <a:lnSpc>
                <a:spcPts val="3359"/>
              </a:lnSpc>
              <a:buAutoNum type="arabicPeriod"/>
            </a:pPr>
            <a:r>
              <a:rPr lang="en-US" sz="2400" b="1">
                <a:solidFill>
                  <a:srgbClr val="FFFFFF"/>
                </a:solidFill>
                <a:latin typeface="Open Sauce Heavy"/>
                <a:ea typeface="Open Sauce Heavy"/>
                <a:cs typeface="Open Sauce Heavy"/>
                <a:sym typeface="Open Sauce Heavy"/>
              </a:rPr>
              <a:t>We also learned how to develop using FPGA development tools such as quartus ii and programming languages such as Verilog. These tools and languages are important for improving development efficiency and performance.</a:t>
            </a:r>
          </a:p>
          <a:p>
            <a:pPr marL="518160" lvl="1" indent="-259080" algn="just">
              <a:lnSpc>
                <a:spcPts val="3359"/>
              </a:lnSpc>
              <a:spcBef>
                <a:spcPct val="0"/>
              </a:spcBef>
              <a:buAutoNum type="arabicPeriod"/>
            </a:pPr>
            <a:r>
              <a:rPr lang="en-US" sz="2400" b="1">
                <a:solidFill>
                  <a:srgbClr val="FFFFFF"/>
                </a:solidFill>
                <a:latin typeface="Open Sauce Heavy"/>
                <a:ea typeface="Open Sauce Heavy"/>
                <a:cs typeface="Open Sauce Heavy"/>
                <a:sym typeface="Open Sauce Heavy"/>
              </a:rPr>
              <a:t>In the future study and work, we should continue to learn FPGA technology and game development technology in depth to develop more and better FPGA games and other applications. At the same time, we also need to focus on teamwork and communication in order to better complete project tasks.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grpSp>
        <p:nvGrpSpPr>
          <p:cNvPr id="3" name="Group 3"/>
          <p:cNvGrpSpPr/>
          <p:nvPr/>
        </p:nvGrpSpPr>
        <p:grpSpPr>
          <a:xfrm>
            <a:off x="17547863" y="439499"/>
            <a:ext cx="211861" cy="6359516"/>
            <a:chOff x="0" y="0"/>
            <a:chExt cx="282481" cy="8479355"/>
          </a:xfrm>
        </p:grpSpPr>
        <p:sp>
          <p:nvSpPr>
            <p:cNvPr id="4" name="AutoShape 4"/>
            <p:cNvSpPr/>
            <p:nvPr/>
          </p:nvSpPr>
          <p:spPr>
            <a:xfrm rot="-5400000">
              <a:off x="-1453335" y="3776061"/>
              <a:ext cx="3230088" cy="12700"/>
            </a:xfrm>
            <a:prstGeom prst="rect">
              <a:avLst/>
            </a:prstGeom>
            <a:solidFill>
              <a:srgbClr val="FFFFFF"/>
            </a:solidFill>
          </p:spPr>
        </p:sp>
        <p:sp>
          <p:nvSpPr>
            <p:cNvPr id="5" name="TextBox 5"/>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6" name="TextBox 6"/>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7" name="TextBox 7"/>
          <p:cNvSpPr txBox="1"/>
          <p:nvPr/>
        </p:nvSpPr>
        <p:spPr>
          <a:xfrm>
            <a:off x="2076603" y="3576903"/>
            <a:ext cx="8905459" cy="959496"/>
          </a:xfrm>
          <a:prstGeom prst="rect">
            <a:avLst/>
          </a:prstGeom>
        </p:spPr>
        <p:txBody>
          <a:bodyPr lIns="0" tIns="0" rIns="0" bIns="0" rtlCol="0" anchor="t">
            <a:spAutoFit/>
          </a:bodyPr>
          <a:lstStyle/>
          <a:p>
            <a:pPr algn="l">
              <a:lnSpc>
                <a:spcPts val="7125"/>
              </a:lnSpc>
            </a:pPr>
            <a:r>
              <a:rPr lang="en-US" sz="7500" b="1">
                <a:solidFill>
                  <a:srgbClr val="BFA886"/>
                </a:solidFill>
                <a:latin typeface="Open Sauce Heavy"/>
                <a:ea typeface="Open Sauce Heavy"/>
                <a:cs typeface="Open Sauce Heavy"/>
                <a:sym typeface="Open Sauce Heavy"/>
              </a:rPr>
              <a:t>Drawbacks</a:t>
            </a:r>
          </a:p>
        </p:txBody>
      </p:sp>
      <p:sp>
        <p:nvSpPr>
          <p:cNvPr id="8" name="TextBox 8"/>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Logo Application</a:t>
            </a:r>
          </a:p>
        </p:txBody>
      </p:sp>
      <p:sp>
        <p:nvSpPr>
          <p:cNvPr id="9" name="TextBox 9"/>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dirty="0">
                <a:solidFill>
                  <a:srgbClr val="BFA886"/>
                </a:solidFill>
                <a:latin typeface="Open Sauce Heavy"/>
                <a:ea typeface="Open Sauce Heavy"/>
                <a:cs typeface="Open Sauce Heavy"/>
                <a:sym typeface="Open Sauce Heavy"/>
              </a:rPr>
              <a:t>19</a:t>
            </a:r>
          </a:p>
        </p:txBody>
      </p:sp>
      <p:sp>
        <p:nvSpPr>
          <p:cNvPr id="10" name="TextBox 10"/>
          <p:cNvSpPr txBox="1"/>
          <p:nvPr/>
        </p:nvSpPr>
        <p:spPr>
          <a:xfrm>
            <a:off x="2076603" y="4790446"/>
            <a:ext cx="13961497" cy="2462530"/>
          </a:xfrm>
          <a:prstGeom prst="rect">
            <a:avLst/>
          </a:prstGeom>
        </p:spPr>
        <p:txBody>
          <a:bodyPr lIns="0" tIns="0" rIns="0" bIns="0" rtlCol="0" anchor="t">
            <a:spAutoFit/>
          </a:bodyPr>
          <a:lstStyle/>
          <a:p>
            <a:pPr algn="just">
              <a:lnSpc>
                <a:spcPts val="3920"/>
              </a:lnSpc>
            </a:pPr>
            <a:r>
              <a:rPr lang="en-US" sz="2800" b="1">
                <a:solidFill>
                  <a:srgbClr val="FFFFFF"/>
                </a:solidFill>
                <a:latin typeface="Open Sauce Heavy"/>
                <a:ea typeface="Open Sauce Heavy"/>
                <a:cs typeface="Open Sauce Heavy"/>
                <a:sym typeface="Open Sauce Heavy"/>
              </a:rPr>
              <a:t>I haven't fully completed a perfect snake game yet, and here's why:</a:t>
            </a:r>
          </a:p>
          <a:p>
            <a:pPr algn="just">
              <a:lnSpc>
                <a:spcPts val="3920"/>
              </a:lnSpc>
            </a:pPr>
            <a:endParaRPr lang="en-US" sz="2800" b="1">
              <a:solidFill>
                <a:srgbClr val="FFFFFF"/>
              </a:solidFill>
              <a:latin typeface="Open Sauce Heavy"/>
              <a:ea typeface="Open Sauce Heavy"/>
              <a:cs typeface="Open Sauce Heavy"/>
              <a:sym typeface="Open Sauce Heavy"/>
            </a:endParaRPr>
          </a:p>
          <a:p>
            <a:pPr marL="604519" lvl="1" indent="-302260" algn="just">
              <a:lnSpc>
                <a:spcPts val="3919"/>
              </a:lnSpc>
              <a:buFont typeface="Arial"/>
              <a:buChar char="•"/>
            </a:pPr>
            <a:r>
              <a:rPr lang="en-US" sz="2799">
                <a:solidFill>
                  <a:srgbClr val="FFFFFF"/>
                </a:solidFill>
                <a:latin typeface="Open Sauce"/>
                <a:ea typeface="Open Sauce"/>
                <a:cs typeface="Open Sauce"/>
                <a:sym typeface="Open Sauce"/>
              </a:rPr>
              <a:t> </a:t>
            </a:r>
            <a:r>
              <a:rPr lang="en-US" sz="2799" b="1">
                <a:solidFill>
                  <a:srgbClr val="FFFFFF"/>
                </a:solidFill>
                <a:latin typeface="Open Sauce Bold"/>
                <a:ea typeface="Open Sauce Bold"/>
                <a:cs typeface="Open Sauce Bold"/>
                <a:sym typeface="Open Sauce Bold"/>
              </a:rPr>
              <a:t>Failure </a:t>
            </a:r>
            <a:r>
              <a:rPr lang="en-US" sz="2799" b="1">
                <a:solidFill>
                  <a:srgbClr val="FFFFFF"/>
                </a:solidFill>
                <a:latin typeface="Open Sauce Heavy"/>
                <a:ea typeface="Open Sauce Heavy"/>
                <a:cs typeface="Open Sauce Heavy"/>
                <a:sym typeface="Open Sauce Heavy"/>
              </a:rPr>
              <a:t>to design the presence of obstacles within the site</a:t>
            </a:r>
          </a:p>
          <a:p>
            <a:pPr marL="604519" lvl="1" indent="-302260" algn="just">
              <a:lnSpc>
                <a:spcPts val="3919"/>
              </a:lnSpc>
              <a:buFont typeface="Arial"/>
              <a:buChar char="•"/>
            </a:pPr>
            <a:r>
              <a:rPr lang="en-US" sz="2799" b="1">
                <a:solidFill>
                  <a:srgbClr val="FFFFFF"/>
                </a:solidFill>
                <a:latin typeface="Open Sauce Heavy"/>
                <a:ea typeface="Open Sauce Heavy"/>
                <a:cs typeface="Open Sauce Heavy"/>
                <a:sym typeface="Open Sauce Heavy"/>
              </a:rPr>
              <a:t> Failed to design the snake body to be interesting enough</a:t>
            </a:r>
          </a:p>
          <a:p>
            <a:pPr marL="604519" lvl="1" indent="-302260" algn="just">
              <a:lnSpc>
                <a:spcPts val="3919"/>
              </a:lnSpc>
              <a:buFont typeface="Arial"/>
              <a:buChar char="•"/>
            </a:pPr>
            <a:r>
              <a:rPr lang="en-US" sz="2799" b="1">
                <a:solidFill>
                  <a:srgbClr val="FFFFFF"/>
                </a:solidFill>
                <a:latin typeface="Open Sauce Heavy"/>
                <a:ea typeface="Open Sauce Heavy"/>
                <a:cs typeface="Open Sauce Heavy"/>
                <a:sym typeface="Open Sauce Heavy"/>
              </a:rPr>
              <a:t> The setting for the growth of the snake body still needs to be refined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4567259" y="8392748"/>
            <a:ext cx="3106648" cy="1212853"/>
          </a:xfrm>
          <a:prstGeom prst="rect">
            <a:avLst/>
          </a:prstGeom>
        </p:spPr>
        <p:txBody>
          <a:bodyPr lIns="0" tIns="0" rIns="0" bIns="0" rtlCol="0" anchor="t">
            <a:spAutoFit/>
          </a:bodyPr>
          <a:lstStyle/>
          <a:p>
            <a:pPr algn="r">
              <a:lnSpc>
                <a:spcPts val="9310"/>
              </a:lnSpc>
            </a:pPr>
            <a:r>
              <a:rPr lang="en-US" sz="9800" b="1">
                <a:solidFill>
                  <a:srgbClr val="BFA886"/>
                </a:solidFill>
                <a:latin typeface="Open Sauce Heavy"/>
                <a:ea typeface="Open Sauce Heavy"/>
                <a:cs typeface="Open Sauce Heavy"/>
                <a:sym typeface="Open Sauce Heavy"/>
              </a:rPr>
              <a:t>02</a:t>
            </a:r>
          </a:p>
        </p:txBody>
      </p:sp>
      <p:sp>
        <p:nvSpPr>
          <p:cNvPr id="3" name="AutoShape 3"/>
          <p:cNvSpPr/>
          <p:nvPr/>
        </p:nvSpPr>
        <p:spPr>
          <a:xfrm rot="-5400000">
            <a:off x="-3912141" y="5147024"/>
            <a:ext cx="10853325" cy="9525"/>
          </a:xfrm>
          <a:prstGeom prst="rect">
            <a:avLst/>
          </a:prstGeom>
          <a:solidFill>
            <a:srgbClr val="FFFFFF"/>
          </a:solidFill>
        </p:spPr>
      </p:sp>
      <p:sp>
        <p:nvSpPr>
          <p:cNvPr id="4" name="TextBox 4"/>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Table of contents</a:t>
            </a:r>
          </a:p>
        </p:txBody>
      </p:sp>
      <p:sp>
        <p:nvSpPr>
          <p:cNvPr id="5" name="TextBox 5"/>
          <p:cNvSpPr txBox="1"/>
          <p:nvPr/>
        </p:nvSpPr>
        <p:spPr>
          <a:xfrm>
            <a:off x="3255159" y="5403465"/>
            <a:ext cx="5175632" cy="1979322"/>
          </a:xfrm>
          <a:prstGeom prst="rect">
            <a:avLst/>
          </a:prstGeom>
        </p:spPr>
        <p:txBody>
          <a:bodyPr lIns="0" tIns="0" rIns="0" bIns="0" rtlCol="0" anchor="t">
            <a:spAutoFit/>
          </a:bodyPr>
          <a:lstStyle/>
          <a:p>
            <a:pPr algn="just">
              <a:lnSpc>
                <a:spcPts val="7600"/>
              </a:lnSpc>
            </a:pPr>
            <a:r>
              <a:rPr lang="en-US" sz="8000" b="1">
                <a:solidFill>
                  <a:srgbClr val="BFA886"/>
                </a:solidFill>
                <a:latin typeface="Open Sauce Heavy"/>
                <a:ea typeface="Open Sauce Heavy"/>
                <a:cs typeface="Open Sauce Heavy"/>
                <a:sym typeface="Open Sauce Heavy"/>
              </a:rPr>
              <a:t>Topics Covered</a:t>
            </a:r>
          </a:p>
        </p:txBody>
      </p:sp>
      <p:sp>
        <p:nvSpPr>
          <p:cNvPr id="6" name="TextBox 6"/>
          <p:cNvSpPr txBox="1"/>
          <p:nvPr/>
        </p:nvSpPr>
        <p:spPr>
          <a:xfrm>
            <a:off x="3255159" y="3260318"/>
            <a:ext cx="6214953" cy="1971249"/>
          </a:xfrm>
          <a:prstGeom prst="rect">
            <a:avLst/>
          </a:prstGeom>
        </p:spPr>
        <p:txBody>
          <a:bodyPr lIns="0" tIns="0" rIns="0" bIns="0" rtlCol="0" anchor="t">
            <a:spAutoFit/>
          </a:bodyPr>
          <a:lstStyle/>
          <a:p>
            <a:pPr algn="l">
              <a:lnSpc>
                <a:spcPts val="7600"/>
              </a:lnSpc>
            </a:pPr>
            <a:r>
              <a:rPr lang="en-US" sz="8000" b="1">
                <a:solidFill>
                  <a:srgbClr val="FFFFFF"/>
                </a:solidFill>
                <a:latin typeface="Open Sauce Heavy"/>
                <a:ea typeface="Open Sauce Heavy"/>
                <a:cs typeface="Open Sauce Heavy"/>
                <a:sym typeface="Open Sauce Heavy"/>
              </a:rPr>
              <a:t>Table of Contents</a:t>
            </a:r>
          </a:p>
        </p:txBody>
      </p:sp>
      <p:sp>
        <p:nvSpPr>
          <p:cNvPr id="7" name="AutoShape 7"/>
          <p:cNvSpPr/>
          <p:nvPr/>
        </p:nvSpPr>
        <p:spPr>
          <a:xfrm>
            <a:off x="3255159" y="7859348"/>
            <a:ext cx="11463188" cy="9525"/>
          </a:xfrm>
          <a:prstGeom prst="rect">
            <a:avLst/>
          </a:prstGeom>
          <a:solidFill>
            <a:srgbClr val="FFFFFF"/>
          </a:solidFill>
        </p:spPr>
      </p:sp>
      <p:sp>
        <p:nvSpPr>
          <p:cNvPr id="8" name="AutoShape 8"/>
          <p:cNvSpPr/>
          <p:nvPr/>
        </p:nvSpPr>
        <p:spPr>
          <a:xfrm>
            <a:off x="3255159" y="2182448"/>
            <a:ext cx="11463188" cy="9525"/>
          </a:xfrm>
          <a:prstGeom prst="rect">
            <a:avLst/>
          </a:prstGeom>
          <a:solidFill>
            <a:srgbClr val="FFFFFF"/>
          </a:solidFill>
        </p:spPr>
      </p:sp>
      <p:grpSp>
        <p:nvGrpSpPr>
          <p:cNvPr id="9" name="Group 9"/>
          <p:cNvGrpSpPr/>
          <p:nvPr/>
        </p:nvGrpSpPr>
        <p:grpSpPr>
          <a:xfrm>
            <a:off x="10559637" y="2960416"/>
            <a:ext cx="3722166" cy="4524148"/>
            <a:chOff x="0" y="0"/>
            <a:chExt cx="4962887" cy="6032197"/>
          </a:xfrm>
        </p:grpSpPr>
        <p:sp>
          <p:nvSpPr>
            <p:cNvPr id="10" name="TextBox 10"/>
            <p:cNvSpPr txBox="1"/>
            <p:nvPr/>
          </p:nvSpPr>
          <p:spPr>
            <a:xfrm>
              <a:off x="0" y="-85725"/>
              <a:ext cx="4962887" cy="399685"/>
            </a:xfrm>
            <a:prstGeom prst="rect">
              <a:avLst/>
            </a:prstGeom>
          </p:spPr>
          <p:txBody>
            <a:bodyPr lIns="0" tIns="0" rIns="0" bIns="0" rtlCol="0" anchor="t">
              <a:spAutoFit/>
            </a:bodyPr>
            <a:lstStyle/>
            <a:p>
              <a:pPr algn="l">
                <a:lnSpc>
                  <a:spcPts val="2880"/>
                </a:lnSpc>
              </a:pPr>
              <a:r>
                <a:rPr lang="en-US" sz="1600">
                  <a:solidFill>
                    <a:srgbClr val="FFFFFF"/>
                  </a:solidFill>
                  <a:latin typeface="Open Sauce Light"/>
                  <a:ea typeface="Open Sauce Light"/>
                  <a:cs typeface="Open Sauce Light"/>
                  <a:sym typeface="Open Sauce Light"/>
                </a:rPr>
                <a:t>Project Background</a:t>
              </a:r>
            </a:p>
          </p:txBody>
        </p:sp>
        <p:sp>
          <p:nvSpPr>
            <p:cNvPr id="11" name="TextBox 11"/>
            <p:cNvSpPr txBox="1"/>
            <p:nvPr/>
          </p:nvSpPr>
          <p:spPr>
            <a:xfrm>
              <a:off x="0" y="2296874"/>
              <a:ext cx="4962887" cy="399685"/>
            </a:xfrm>
            <a:prstGeom prst="rect">
              <a:avLst/>
            </a:prstGeom>
          </p:spPr>
          <p:txBody>
            <a:bodyPr lIns="0" tIns="0" rIns="0" bIns="0" rtlCol="0" anchor="t">
              <a:spAutoFit/>
            </a:bodyPr>
            <a:lstStyle/>
            <a:p>
              <a:pPr algn="l">
                <a:lnSpc>
                  <a:spcPts val="2880"/>
                </a:lnSpc>
              </a:pPr>
              <a:r>
                <a:rPr lang="en-US" sz="1600">
                  <a:solidFill>
                    <a:srgbClr val="FFFFFF"/>
                  </a:solidFill>
                  <a:latin typeface="Open Sauce"/>
                  <a:ea typeface="Open Sauce"/>
                  <a:cs typeface="Open Sauce"/>
                  <a:sym typeface="Open Sauce"/>
                </a:rPr>
                <a:t>Cover design</a:t>
              </a:r>
            </a:p>
          </p:txBody>
        </p:sp>
        <p:sp>
          <p:nvSpPr>
            <p:cNvPr id="12" name="TextBox 12"/>
            <p:cNvSpPr txBox="1"/>
            <p:nvPr/>
          </p:nvSpPr>
          <p:spPr>
            <a:xfrm>
              <a:off x="0" y="4441213"/>
              <a:ext cx="4962887" cy="399685"/>
            </a:xfrm>
            <a:prstGeom prst="rect">
              <a:avLst/>
            </a:prstGeom>
          </p:spPr>
          <p:txBody>
            <a:bodyPr lIns="0" tIns="0" rIns="0" bIns="0" rtlCol="0" anchor="t">
              <a:spAutoFit/>
            </a:bodyPr>
            <a:lstStyle/>
            <a:p>
              <a:pPr algn="l">
                <a:lnSpc>
                  <a:spcPts val="2880"/>
                </a:lnSpc>
              </a:pPr>
              <a:r>
                <a:rPr lang="en-US" sz="1600">
                  <a:solidFill>
                    <a:srgbClr val="FFFFFF"/>
                  </a:solidFill>
                  <a:latin typeface="Open Sauce Light"/>
                  <a:ea typeface="Open Sauce Light"/>
                  <a:cs typeface="Open Sauce Light"/>
                  <a:sym typeface="Open Sauce Light"/>
                </a:rPr>
                <a:t>FPGA project demonstration</a:t>
              </a:r>
            </a:p>
          </p:txBody>
        </p:sp>
        <p:sp>
          <p:nvSpPr>
            <p:cNvPr id="13" name="TextBox 13"/>
            <p:cNvSpPr txBox="1"/>
            <p:nvPr/>
          </p:nvSpPr>
          <p:spPr>
            <a:xfrm>
              <a:off x="0" y="867315"/>
              <a:ext cx="4962887" cy="876205"/>
            </a:xfrm>
            <a:prstGeom prst="rect">
              <a:avLst/>
            </a:prstGeom>
          </p:spPr>
          <p:txBody>
            <a:bodyPr lIns="0" tIns="0" rIns="0" bIns="0" rtlCol="0" anchor="t">
              <a:spAutoFit/>
            </a:bodyPr>
            <a:lstStyle/>
            <a:p>
              <a:pPr algn="l">
                <a:lnSpc>
                  <a:spcPts val="2880"/>
                </a:lnSpc>
              </a:pPr>
              <a:r>
                <a:rPr lang="en-US" sz="1600">
                  <a:solidFill>
                    <a:srgbClr val="FFFFFF"/>
                  </a:solidFill>
                  <a:latin typeface="Open Sauce Light"/>
                  <a:ea typeface="Open Sauce Light"/>
                  <a:cs typeface="Open Sauce Light"/>
                  <a:sym typeface="Open Sauce Light"/>
                </a:rPr>
                <a:t>Design ideas and Implementation process</a:t>
              </a:r>
            </a:p>
          </p:txBody>
        </p:sp>
        <p:sp>
          <p:nvSpPr>
            <p:cNvPr id="14" name="TextBox 14"/>
            <p:cNvSpPr txBox="1"/>
            <p:nvPr/>
          </p:nvSpPr>
          <p:spPr>
            <a:xfrm>
              <a:off x="0" y="3249913"/>
              <a:ext cx="4962887" cy="399685"/>
            </a:xfrm>
            <a:prstGeom prst="rect">
              <a:avLst/>
            </a:prstGeom>
          </p:spPr>
          <p:txBody>
            <a:bodyPr lIns="0" tIns="0" rIns="0" bIns="0" rtlCol="0" anchor="t">
              <a:spAutoFit/>
            </a:bodyPr>
            <a:lstStyle/>
            <a:p>
              <a:pPr algn="l">
                <a:lnSpc>
                  <a:spcPts val="2880"/>
                </a:lnSpc>
              </a:pPr>
              <a:r>
                <a:rPr lang="en-US" sz="1600">
                  <a:solidFill>
                    <a:srgbClr val="FFFFFF"/>
                  </a:solidFill>
                  <a:latin typeface="Open Sauce Light"/>
                  <a:ea typeface="Open Sauce Light"/>
                  <a:cs typeface="Open Sauce Light"/>
                  <a:sym typeface="Open Sauce Light"/>
                </a:rPr>
                <a:t>In-game screens</a:t>
              </a:r>
            </a:p>
          </p:txBody>
        </p:sp>
        <p:sp>
          <p:nvSpPr>
            <p:cNvPr id="15" name="TextBox 15"/>
            <p:cNvSpPr txBox="1"/>
            <p:nvPr/>
          </p:nvSpPr>
          <p:spPr>
            <a:xfrm>
              <a:off x="0" y="5632512"/>
              <a:ext cx="4962887" cy="399685"/>
            </a:xfrm>
            <a:prstGeom prst="rect">
              <a:avLst/>
            </a:prstGeom>
          </p:spPr>
          <p:txBody>
            <a:bodyPr lIns="0" tIns="0" rIns="0" bIns="0" rtlCol="0" anchor="t">
              <a:spAutoFit/>
            </a:bodyPr>
            <a:lstStyle/>
            <a:p>
              <a:pPr algn="l">
                <a:lnSpc>
                  <a:spcPts val="2880"/>
                </a:lnSpc>
              </a:pPr>
              <a:r>
                <a:rPr lang="en-US" sz="1600">
                  <a:solidFill>
                    <a:srgbClr val="FFFFFF"/>
                  </a:solidFill>
                  <a:latin typeface="Open Sauce Light"/>
                  <a:ea typeface="Open Sauce Light"/>
                  <a:cs typeface="Open Sauce Light"/>
                  <a:sym typeface="Open Sauce Light"/>
                </a:rPr>
                <a:t>Conclusion and Drawbacks</a:t>
              </a:r>
            </a:p>
          </p:txBody>
        </p:sp>
        <p:sp>
          <p:nvSpPr>
            <p:cNvPr id="16" name="AutoShape 16"/>
            <p:cNvSpPr/>
            <p:nvPr/>
          </p:nvSpPr>
          <p:spPr>
            <a:xfrm>
              <a:off x="0" y="627150"/>
              <a:ext cx="4125787" cy="12700"/>
            </a:xfrm>
            <a:prstGeom prst="rect">
              <a:avLst/>
            </a:prstGeom>
            <a:solidFill>
              <a:srgbClr val="FFFFFF"/>
            </a:solidFill>
          </p:spPr>
        </p:sp>
        <p:sp>
          <p:nvSpPr>
            <p:cNvPr id="17" name="AutoShape 17"/>
            <p:cNvSpPr/>
            <p:nvPr/>
          </p:nvSpPr>
          <p:spPr>
            <a:xfrm>
              <a:off x="0" y="3009749"/>
              <a:ext cx="4125787" cy="12700"/>
            </a:xfrm>
            <a:prstGeom prst="rect">
              <a:avLst/>
            </a:prstGeom>
            <a:solidFill>
              <a:srgbClr val="FFFFFF"/>
            </a:solidFill>
          </p:spPr>
        </p:sp>
        <p:sp>
          <p:nvSpPr>
            <p:cNvPr id="18" name="AutoShape 18"/>
            <p:cNvSpPr/>
            <p:nvPr/>
          </p:nvSpPr>
          <p:spPr>
            <a:xfrm>
              <a:off x="0" y="2056709"/>
              <a:ext cx="4125787" cy="12700"/>
            </a:xfrm>
            <a:prstGeom prst="rect">
              <a:avLst/>
            </a:prstGeom>
            <a:solidFill>
              <a:srgbClr val="FFFFFF"/>
            </a:solidFill>
          </p:spPr>
        </p:sp>
        <p:sp>
          <p:nvSpPr>
            <p:cNvPr id="19" name="AutoShape 19"/>
            <p:cNvSpPr/>
            <p:nvPr/>
          </p:nvSpPr>
          <p:spPr>
            <a:xfrm>
              <a:off x="0" y="3962788"/>
              <a:ext cx="4125787" cy="12700"/>
            </a:xfrm>
            <a:prstGeom prst="rect">
              <a:avLst/>
            </a:prstGeom>
            <a:solidFill>
              <a:srgbClr val="FFFFFF"/>
            </a:solidFill>
          </p:spPr>
        </p:sp>
        <p:sp>
          <p:nvSpPr>
            <p:cNvPr id="20" name="AutoShape 20"/>
            <p:cNvSpPr/>
            <p:nvPr/>
          </p:nvSpPr>
          <p:spPr>
            <a:xfrm>
              <a:off x="0" y="5392348"/>
              <a:ext cx="4125787" cy="12700"/>
            </a:xfrm>
            <a:prstGeom prst="rect">
              <a:avLst/>
            </a:prstGeom>
            <a:solidFill>
              <a:srgbClr val="FFFFFF"/>
            </a:solidFill>
          </p:spPr>
        </p:sp>
      </p:grpSp>
      <p:grpSp>
        <p:nvGrpSpPr>
          <p:cNvPr id="21" name="Group 21"/>
          <p:cNvGrpSpPr/>
          <p:nvPr/>
        </p:nvGrpSpPr>
        <p:grpSpPr>
          <a:xfrm rot="-10800000">
            <a:off x="14079688" y="1228340"/>
            <a:ext cx="638659" cy="638659"/>
            <a:chOff x="0" y="0"/>
            <a:chExt cx="851546" cy="851546"/>
          </a:xfrm>
        </p:grpSpPr>
        <p:grpSp>
          <p:nvGrpSpPr>
            <p:cNvPr id="22" name="Group 22"/>
            <p:cNvGrpSpPr>
              <a:grpSpLocks noChangeAspect="1"/>
            </p:cNvGrpSpPr>
            <p:nvPr/>
          </p:nvGrpSpPr>
          <p:grpSpPr>
            <a:xfrm rot="-10800000">
              <a:off x="0" y="0"/>
              <a:ext cx="851546" cy="851546"/>
              <a:chOff x="0" y="0"/>
              <a:chExt cx="6355080" cy="6355080"/>
            </a:xfrm>
          </p:grpSpPr>
          <p:sp>
            <p:nvSpPr>
              <p:cNvPr id="23" name="Freeform 2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24" name="Freeform 24"/>
            <p:cNvSpPr/>
            <p:nvPr/>
          </p:nvSpPr>
          <p:spPr>
            <a:xfrm rot="-5400000">
              <a:off x="141924" y="141924"/>
              <a:ext cx="567697" cy="567697"/>
            </a:xfrm>
            <a:custGeom>
              <a:avLst/>
              <a:gdLst/>
              <a:ahLst/>
              <a:cxnLst/>
              <a:rect l="l" t="t" r="r" b="b"/>
              <a:pathLst>
                <a:path w="567697" h="567697">
                  <a:moveTo>
                    <a:pt x="0" y="0"/>
                  </a:moveTo>
                  <a:lnTo>
                    <a:pt x="567698" y="0"/>
                  </a:lnTo>
                  <a:lnTo>
                    <a:pt x="567698" y="567698"/>
                  </a:lnTo>
                  <a:lnTo>
                    <a:pt x="0" y="567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5" name="Group 25"/>
          <p:cNvGrpSpPr/>
          <p:nvPr/>
        </p:nvGrpSpPr>
        <p:grpSpPr>
          <a:xfrm>
            <a:off x="17547863" y="439499"/>
            <a:ext cx="211861" cy="6359516"/>
            <a:chOff x="0" y="0"/>
            <a:chExt cx="282481" cy="8479355"/>
          </a:xfrm>
        </p:grpSpPr>
        <p:sp>
          <p:nvSpPr>
            <p:cNvPr id="26" name="AutoShape 26"/>
            <p:cNvSpPr/>
            <p:nvPr/>
          </p:nvSpPr>
          <p:spPr>
            <a:xfrm rot="-5400000">
              <a:off x="-1453335" y="3776061"/>
              <a:ext cx="3230088" cy="12700"/>
            </a:xfrm>
            <a:prstGeom prst="rect">
              <a:avLst/>
            </a:prstGeom>
            <a:solidFill>
              <a:srgbClr val="FFFFFF"/>
            </a:solidFill>
          </p:spPr>
        </p:sp>
        <p:sp>
          <p:nvSpPr>
            <p:cNvPr id="27" name="TextBox 27"/>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28" name="TextBox 28"/>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sp>
        <p:nvSpPr>
          <p:cNvPr id="3" name="TextBox 3"/>
          <p:cNvSpPr txBox="1"/>
          <p:nvPr/>
        </p:nvSpPr>
        <p:spPr>
          <a:xfrm>
            <a:off x="2090092" y="4365902"/>
            <a:ext cx="13852146" cy="3581884"/>
          </a:xfrm>
          <a:prstGeom prst="rect">
            <a:avLst/>
          </a:prstGeom>
        </p:spPr>
        <p:txBody>
          <a:bodyPr lIns="0" tIns="0" rIns="0" bIns="0" rtlCol="0" anchor="t">
            <a:spAutoFit/>
          </a:bodyPr>
          <a:lstStyle/>
          <a:p>
            <a:pPr algn="l">
              <a:lnSpc>
                <a:spcPts val="13892"/>
              </a:lnSpc>
            </a:pPr>
            <a:r>
              <a:rPr lang="en-US" sz="14623" b="1">
                <a:solidFill>
                  <a:srgbClr val="FFFFFF"/>
                </a:solidFill>
                <a:latin typeface="Open Sauce Bold"/>
                <a:ea typeface="Open Sauce Bold"/>
                <a:cs typeface="Open Sauce Bold"/>
                <a:sym typeface="Open Sauce Bold"/>
              </a:rPr>
              <a:t>Thanks for listening</a:t>
            </a:r>
          </a:p>
        </p:txBody>
      </p:sp>
      <p:sp>
        <p:nvSpPr>
          <p:cNvPr id="4" name="Freeform 4"/>
          <p:cNvSpPr/>
          <p:nvPr/>
        </p:nvSpPr>
        <p:spPr>
          <a:xfrm>
            <a:off x="13369201" y="2646599"/>
            <a:ext cx="2573038" cy="3043378"/>
          </a:xfrm>
          <a:custGeom>
            <a:avLst/>
            <a:gdLst/>
            <a:ahLst/>
            <a:cxnLst/>
            <a:rect l="l" t="t" r="r" b="b"/>
            <a:pathLst>
              <a:path w="2573038" h="3043378">
                <a:moveTo>
                  <a:pt x="0" y="0"/>
                </a:moveTo>
                <a:lnTo>
                  <a:pt x="2573037" y="0"/>
                </a:lnTo>
                <a:lnTo>
                  <a:pt x="2573037" y="3043378"/>
                </a:lnTo>
                <a:lnTo>
                  <a:pt x="0" y="3043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7547863" y="439499"/>
            <a:ext cx="211861" cy="6359516"/>
            <a:chOff x="0" y="0"/>
            <a:chExt cx="282481" cy="8479355"/>
          </a:xfrm>
        </p:grpSpPr>
        <p:sp>
          <p:nvSpPr>
            <p:cNvPr id="6" name="AutoShape 6"/>
            <p:cNvSpPr/>
            <p:nvPr/>
          </p:nvSpPr>
          <p:spPr>
            <a:xfrm rot="-5400000">
              <a:off x="-1453335" y="3776061"/>
              <a:ext cx="3230088" cy="12700"/>
            </a:xfrm>
            <a:prstGeom prst="rect">
              <a:avLst/>
            </a:prstGeom>
            <a:solidFill>
              <a:srgbClr val="FFFFFF"/>
            </a:solidFill>
          </p:spPr>
        </p:sp>
        <p:sp>
          <p:nvSpPr>
            <p:cNvPr id="7" name="TextBox 7"/>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8" name="TextBox 8"/>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9" name="TextBox 9"/>
          <p:cNvSpPr txBox="1"/>
          <p:nvPr/>
        </p:nvSpPr>
        <p:spPr>
          <a:xfrm rot="-5400000">
            <a:off x="-973532" y="7827568"/>
            <a:ext cx="3383028"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Download the Resources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047132" y="2079980"/>
            <a:ext cx="10965194" cy="951172"/>
          </a:xfrm>
          <a:prstGeom prst="rect">
            <a:avLst/>
          </a:prstGeom>
        </p:spPr>
        <p:txBody>
          <a:bodyPr lIns="0" tIns="0" rIns="0" bIns="0" rtlCol="0" anchor="t">
            <a:spAutoFit/>
          </a:bodyPr>
          <a:lstStyle/>
          <a:p>
            <a:pPr algn="l">
              <a:lnSpc>
                <a:spcPts val="7125"/>
              </a:lnSpc>
            </a:pPr>
            <a:r>
              <a:rPr lang="en-US" sz="7500" b="1">
                <a:solidFill>
                  <a:srgbClr val="FFFFFF"/>
                </a:solidFill>
                <a:latin typeface="Open Sauce Heavy"/>
                <a:ea typeface="Open Sauce Heavy"/>
                <a:cs typeface="Open Sauce Heavy"/>
                <a:sym typeface="Open Sauce Heavy"/>
              </a:rPr>
              <a:t>Project Background</a:t>
            </a:r>
          </a:p>
        </p:txBody>
      </p:sp>
      <p:sp>
        <p:nvSpPr>
          <p:cNvPr id="3" name="AutoShape 3"/>
          <p:cNvSpPr/>
          <p:nvPr/>
        </p:nvSpPr>
        <p:spPr>
          <a:xfrm rot="-5400000">
            <a:off x="-3912141" y="5147024"/>
            <a:ext cx="10853325" cy="9525"/>
          </a:xfrm>
          <a:prstGeom prst="rect">
            <a:avLst/>
          </a:prstGeom>
          <a:solidFill>
            <a:srgbClr val="FFFFFF"/>
          </a:solidFill>
        </p:spPr>
      </p:sp>
      <p:sp>
        <p:nvSpPr>
          <p:cNvPr id="4" name="TextBox 4"/>
          <p:cNvSpPr txBox="1"/>
          <p:nvPr/>
        </p:nvSpPr>
        <p:spPr>
          <a:xfrm>
            <a:off x="3047132" y="3333922"/>
            <a:ext cx="12193736" cy="4163502"/>
          </a:xfrm>
          <a:prstGeom prst="rect">
            <a:avLst/>
          </a:prstGeom>
        </p:spPr>
        <p:txBody>
          <a:bodyPr lIns="0" tIns="0" rIns="0" bIns="0" rtlCol="0" anchor="t">
            <a:spAutoFit/>
          </a:bodyPr>
          <a:lstStyle/>
          <a:p>
            <a:pPr marL="0" lvl="0" indent="0" algn="just">
              <a:lnSpc>
                <a:spcPts val="4766"/>
              </a:lnSpc>
              <a:spcBef>
                <a:spcPct val="0"/>
              </a:spcBef>
            </a:pPr>
            <a:r>
              <a:rPr lang="en-US" sz="2978">
                <a:solidFill>
                  <a:srgbClr val="FFFFFF"/>
                </a:solidFill>
                <a:latin typeface="Open Sauce Light"/>
                <a:ea typeface="Open Sauce Light"/>
                <a:cs typeface="Open Sauce Light"/>
                <a:sym typeface="Open Sauce Light"/>
              </a:rPr>
              <a:t>  The goal of this design experiment was to implement a classic snake game on an FPGA. The background of the project is that with the continuous development of FPGA technology, more and more classic games are ported to FPGAs to achieve higher performance and lower power consumption. The goal of this experiment is to design a snake game with good user experience and high performance.</a:t>
            </a:r>
          </a:p>
        </p:txBody>
      </p:sp>
      <p:sp>
        <p:nvSpPr>
          <p:cNvPr id="5" name="TextBox 5"/>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a:solidFill>
                  <a:srgbClr val="BFA886"/>
                </a:solidFill>
                <a:latin typeface="Open Sauce Heavy"/>
                <a:ea typeface="Open Sauce Heavy"/>
                <a:cs typeface="Open Sauce Heavy"/>
                <a:sym typeface="Open Sauce Heavy"/>
              </a:rPr>
              <a:t>03</a:t>
            </a:r>
          </a:p>
        </p:txBody>
      </p:sp>
      <p:sp>
        <p:nvSpPr>
          <p:cNvPr id="6" name="TextBox 6"/>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Logo History</a:t>
            </a:r>
          </a:p>
        </p:txBody>
      </p:sp>
      <p:grpSp>
        <p:nvGrpSpPr>
          <p:cNvPr id="7" name="Group 7"/>
          <p:cNvGrpSpPr/>
          <p:nvPr/>
        </p:nvGrpSpPr>
        <p:grpSpPr>
          <a:xfrm>
            <a:off x="17547863" y="439499"/>
            <a:ext cx="211861" cy="6359516"/>
            <a:chOff x="0" y="0"/>
            <a:chExt cx="282481" cy="8479355"/>
          </a:xfrm>
        </p:grpSpPr>
        <p:sp>
          <p:nvSpPr>
            <p:cNvPr id="8" name="AutoShape 8"/>
            <p:cNvSpPr/>
            <p:nvPr/>
          </p:nvSpPr>
          <p:spPr>
            <a:xfrm rot="-5400000">
              <a:off x="-1453335" y="3776061"/>
              <a:ext cx="3230088" cy="12700"/>
            </a:xfrm>
            <a:prstGeom prst="rect">
              <a:avLst/>
            </a:prstGeom>
            <a:solidFill>
              <a:srgbClr val="FFFFFF"/>
            </a:solidFill>
          </p:spPr>
        </p:sp>
        <p:sp>
          <p:nvSpPr>
            <p:cNvPr id="9" name="TextBox 9"/>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10" name="TextBox 10"/>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a:solidFill>
                  <a:srgbClr val="BFA886"/>
                </a:solidFill>
                <a:latin typeface="Open Sauce Heavy"/>
                <a:ea typeface="Open Sauce Heavy"/>
                <a:cs typeface="Open Sauce Heavy"/>
                <a:sym typeface="Open Sauce Heavy"/>
              </a:rPr>
              <a:t>04</a:t>
            </a:r>
          </a:p>
        </p:txBody>
      </p:sp>
      <p:sp>
        <p:nvSpPr>
          <p:cNvPr id="3" name="TextBox 3"/>
          <p:cNvSpPr txBox="1"/>
          <p:nvPr/>
        </p:nvSpPr>
        <p:spPr>
          <a:xfrm>
            <a:off x="2056325" y="5572955"/>
            <a:ext cx="12567668" cy="4040435"/>
          </a:xfrm>
          <a:prstGeom prst="rect">
            <a:avLst/>
          </a:prstGeom>
        </p:spPr>
        <p:txBody>
          <a:bodyPr lIns="0" tIns="0" rIns="0" bIns="0" rtlCol="0" anchor="t">
            <a:spAutoFit/>
          </a:bodyPr>
          <a:lstStyle/>
          <a:p>
            <a:pPr algn="l">
              <a:lnSpc>
                <a:spcPts val="10800"/>
              </a:lnSpc>
            </a:pPr>
            <a:r>
              <a:rPr lang="en-US" sz="9818" b="1">
                <a:solidFill>
                  <a:srgbClr val="BFA886"/>
                </a:solidFill>
                <a:latin typeface="Open Sauce Heavy"/>
                <a:ea typeface="Open Sauce Heavy"/>
                <a:cs typeface="Open Sauce Heavy"/>
                <a:sym typeface="Open Sauce Heavy"/>
              </a:rPr>
              <a:t>Design ideas and implementation process</a:t>
            </a:r>
          </a:p>
        </p:txBody>
      </p:sp>
      <p:sp>
        <p:nvSpPr>
          <p:cNvPr id="4" name="AutoShape 4"/>
          <p:cNvSpPr/>
          <p:nvPr/>
        </p:nvSpPr>
        <p:spPr>
          <a:xfrm rot="-5400000">
            <a:off x="-3912141" y="5147024"/>
            <a:ext cx="10853325" cy="9525"/>
          </a:xfrm>
          <a:prstGeom prst="rect">
            <a:avLst/>
          </a:prstGeom>
          <a:solidFill>
            <a:srgbClr val="FFFFFF"/>
          </a:solidFill>
        </p:spPr>
      </p:sp>
      <p:sp>
        <p:nvSpPr>
          <p:cNvPr id="5" name="TextBox 5"/>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About the Logo</a:t>
            </a:r>
          </a:p>
        </p:txBody>
      </p:sp>
      <p:grpSp>
        <p:nvGrpSpPr>
          <p:cNvPr id="6" name="Group 6"/>
          <p:cNvGrpSpPr/>
          <p:nvPr/>
        </p:nvGrpSpPr>
        <p:grpSpPr>
          <a:xfrm>
            <a:off x="17547863" y="439499"/>
            <a:ext cx="211861" cy="6359516"/>
            <a:chOff x="0" y="0"/>
            <a:chExt cx="282481" cy="8479355"/>
          </a:xfrm>
        </p:grpSpPr>
        <p:sp>
          <p:nvSpPr>
            <p:cNvPr id="7" name="AutoShape 7"/>
            <p:cNvSpPr/>
            <p:nvPr/>
          </p:nvSpPr>
          <p:spPr>
            <a:xfrm rot="-5400000">
              <a:off x="-1453335" y="3776061"/>
              <a:ext cx="3230088" cy="12700"/>
            </a:xfrm>
            <a:prstGeom prst="rect">
              <a:avLst/>
            </a:prstGeom>
            <a:solidFill>
              <a:srgbClr val="FFFFFF"/>
            </a:solidFill>
          </p:spPr>
        </p:sp>
        <p:sp>
          <p:nvSpPr>
            <p:cNvPr id="8" name="TextBox 8"/>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9" name="TextBox 9"/>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434536" y="2554095"/>
            <a:ext cx="9556845" cy="1065162"/>
          </a:xfrm>
          <a:prstGeom prst="rect">
            <a:avLst/>
          </a:prstGeom>
        </p:spPr>
        <p:txBody>
          <a:bodyPr lIns="0" tIns="0" rIns="0" bIns="0" rtlCol="0" anchor="t">
            <a:spAutoFit/>
          </a:bodyPr>
          <a:lstStyle/>
          <a:p>
            <a:pPr algn="l">
              <a:lnSpc>
                <a:spcPts val="8249"/>
              </a:lnSpc>
            </a:pPr>
            <a:r>
              <a:rPr lang="en-US" sz="7499" b="1">
                <a:solidFill>
                  <a:srgbClr val="BFA886"/>
                </a:solidFill>
                <a:latin typeface="Open Sauce Heavy"/>
                <a:ea typeface="Open Sauce Heavy"/>
                <a:cs typeface="Open Sauce Heavy"/>
                <a:sym typeface="Open Sauce Heavy"/>
              </a:rPr>
              <a:t>Design ideas</a:t>
            </a:r>
          </a:p>
        </p:txBody>
      </p:sp>
      <p:sp>
        <p:nvSpPr>
          <p:cNvPr id="3" name="AutoShape 3"/>
          <p:cNvSpPr/>
          <p:nvPr/>
        </p:nvSpPr>
        <p:spPr>
          <a:xfrm rot="-5400000">
            <a:off x="-3912141" y="5147024"/>
            <a:ext cx="10853325" cy="9525"/>
          </a:xfrm>
          <a:prstGeom prst="rect">
            <a:avLst/>
          </a:prstGeom>
          <a:solidFill>
            <a:srgbClr val="FFFFFF"/>
          </a:solidFill>
        </p:spPr>
      </p:sp>
      <p:sp>
        <p:nvSpPr>
          <p:cNvPr id="4" name="TextBox 4"/>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Symbols and Meanings</a:t>
            </a:r>
          </a:p>
        </p:txBody>
      </p:sp>
      <p:sp>
        <p:nvSpPr>
          <p:cNvPr id="5" name="TextBox 5"/>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a:solidFill>
                  <a:srgbClr val="BFA886"/>
                </a:solidFill>
                <a:latin typeface="Open Sauce Heavy"/>
                <a:ea typeface="Open Sauce Heavy"/>
                <a:cs typeface="Open Sauce Heavy"/>
                <a:sym typeface="Open Sauce Heavy"/>
              </a:rPr>
              <a:t>05</a:t>
            </a:r>
          </a:p>
        </p:txBody>
      </p:sp>
      <p:grpSp>
        <p:nvGrpSpPr>
          <p:cNvPr id="6" name="Group 6"/>
          <p:cNvGrpSpPr/>
          <p:nvPr/>
        </p:nvGrpSpPr>
        <p:grpSpPr>
          <a:xfrm>
            <a:off x="17547863" y="439499"/>
            <a:ext cx="211861" cy="6359516"/>
            <a:chOff x="0" y="0"/>
            <a:chExt cx="282481" cy="8479355"/>
          </a:xfrm>
        </p:grpSpPr>
        <p:sp>
          <p:nvSpPr>
            <p:cNvPr id="7" name="AutoShape 7"/>
            <p:cNvSpPr/>
            <p:nvPr/>
          </p:nvSpPr>
          <p:spPr>
            <a:xfrm rot="-5400000">
              <a:off x="-1453335" y="3776061"/>
              <a:ext cx="3230088" cy="12700"/>
            </a:xfrm>
            <a:prstGeom prst="rect">
              <a:avLst/>
            </a:prstGeom>
            <a:solidFill>
              <a:srgbClr val="FFFFFF"/>
            </a:solidFill>
          </p:spPr>
        </p:sp>
        <p:sp>
          <p:nvSpPr>
            <p:cNvPr id="8" name="TextBox 8"/>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9" name="TextBox 9"/>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10" name="TextBox 10"/>
          <p:cNvSpPr txBox="1"/>
          <p:nvPr/>
        </p:nvSpPr>
        <p:spPr>
          <a:xfrm>
            <a:off x="2434536" y="4056872"/>
            <a:ext cx="13516991" cy="4097751"/>
          </a:xfrm>
          <a:prstGeom prst="rect">
            <a:avLst/>
          </a:prstGeom>
        </p:spPr>
        <p:txBody>
          <a:bodyPr lIns="0" tIns="0" rIns="0" bIns="0" rtlCol="0" anchor="t">
            <a:spAutoFit/>
          </a:bodyPr>
          <a:lstStyle/>
          <a:p>
            <a:pPr algn="just">
              <a:lnSpc>
                <a:spcPts val="4089"/>
              </a:lnSpc>
              <a:spcBef>
                <a:spcPct val="0"/>
              </a:spcBef>
            </a:pPr>
            <a:r>
              <a:rPr lang="en-US" sz="2921">
                <a:solidFill>
                  <a:srgbClr val="FFFFFF"/>
                </a:solidFill>
                <a:latin typeface="Open Sauce"/>
                <a:ea typeface="Open Sauce"/>
                <a:cs typeface="Open Sauce"/>
                <a:sym typeface="Open Sauce"/>
              </a:rPr>
              <a:t>  Firstly, the demand analysis of the snake game is carried out to clarify the basic functions and requirements of the game. Then, design the overall architecture of the game according to the requirements, including game logic, interface display, input processing and other parts. Next, choose the appropriate FPGA development tools and programming languages, such as Vivado and Verilog. Finally, the code, simulation verification and integrated wiring are written to complete the game design of the snake on the FPGA.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sp>
        <p:nvSpPr>
          <p:cNvPr id="3" name="TextBox 3"/>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a:solidFill>
                  <a:srgbClr val="BFA886"/>
                </a:solidFill>
                <a:latin typeface="Open Sauce Heavy"/>
                <a:ea typeface="Open Sauce Heavy"/>
                <a:cs typeface="Open Sauce Heavy"/>
                <a:sym typeface="Open Sauce Heavy"/>
              </a:rPr>
              <a:t>06</a:t>
            </a:r>
          </a:p>
        </p:txBody>
      </p:sp>
      <p:sp>
        <p:nvSpPr>
          <p:cNvPr id="4" name="TextBox 4"/>
          <p:cNvSpPr txBox="1"/>
          <p:nvPr/>
        </p:nvSpPr>
        <p:spPr>
          <a:xfrm>
            <a:off x="2068028" y="1574864"/>
            <a:ext cx="8688790" cy="1062423"/>
          </a:xfrm>
          <a:prstGeom prst="rect">
            <a:avLst/>
          </a:prstGeom>
        </p:spPr>
        <p:txBody>
          <a:bodyPr lIns="0" tIns="0" rIns="0" bIns="0" rtlCol="0" anchor="t">
            <a:spAutoFit/>
          </a:bodyPr>
          <a:lstStyle/>
          <a:p>
            <a:pPr marL="0" lvl="0" indent="0" algn="l">
              <a:lnSpc>
                <a:spcPts val="8250"/>
              </a:lnSpc>
              <a:spcBef>
                <a:spcPct val="0"/>
              </a:spcBef>
            </a:pPr>
            <a:r>
              <a:rPr lang="en-US" sz="7500" b="1">
                <a:solidFill>
                  <a:srgbClr val="BFA886"/>
                </a:solidFill>
                <a:latin typeface="Open Sauce Heavy"/>
                <a:ea typeface="Open Sauce Heavy"/>
                <a:cs typeface="Open Sauce Heavy"/>
                <a:sym typeface="Open Sauce Heavy"/>
              </a:rPr>
              <a:t>Implementation</a:t>
            </a:r>
          </a:p>
        </p:txBody>
      </p:sp>
      <p:sp>
        <p:nvSpPr>
          <p:cNvPr id="5" name="TextBox 5"/>
          <p:cNvSpPr txBox="1"/>
          <p:nvPr/>
        </p:nvSpPr>
        <p:spPr>
          <a:xfrm rot="-5400000">
            <a:off x="-895880" y="7905220"/>
            <a:ext cx="322772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The Beuaray Corp. Colors</a:t>
            </a:r>
          </a:p>
        </p:txBody>
      </p:sp>
      <p:sp>
        <p:nvSpPr>
          <p:cNvPr id="6" name="TextBox 6"/>
          <p:cNvSpPr txBox="1"/>
          <p:nvPr/>
        </p:nvSpPr>
        <p:spPr>
          <a:xfrm>
            <a:off x="2068028" y="2630228"/>
            <a:ext cx="14515660" cy="6249885"/>
          </a:xfrm>
          <a:prstGeom prst="rect">
            <a:avLst/>
          </a:prstGeom>
        </p:spPr>
        <p:txBody>
          <a:bodyPr lIns="0" tIns="0" rIns="0" bIns="0" rtlCol="0" anchor="t">
            <a:spAutoFit/>
          </a:bodyPr>
          <a:lstStyle/>
          <a:p>
            <a:pPr algn="just">
              <a:lnSpc>
                <a:spcPts val="4153"/>
              </a:lnSpc>
            </a:pPr>
            <a:r>
              <a:rPr lang="en-US" sz="2595">
                <a:solidFill>
                  <a:srgbClr val="FFFFFF"/>
                </a:solidFill>
                <a:latin typeface="Open Sauce Light"/>
                <a:ea typeface="Open Sauce Light"/>
                <a:cs typeface="Open Sauce Light"/>
                <a:sym typeface="Open Sauce Light"/>
              </a:rPr>
              <a:t>(1) Logical design: Write Verilog code to implement the core logic of the snake game, including snake movement, food generation, collision detection, etc.</a:t>
            </a:r>
          </a:p>
          <a:p>
            <a:pPr algn="just">
              <a:lnSpc>
                <a:spcPts val="4153"/>
              </a:lnSpc>
            </a:pPr>
            <a:r>
              <a:rPr lang="en-US" sz="2595">
                <a:solidFill>
                  <a:srgbClr val="FFFFFF"/>
                </a:solidFill>
                <a:latin typeface="Open Sauce Light"/>
                <a:ea typeface="Open Sauce Light"/>
                <a:cs typeface="Open Sauce Light"/>
                <a:sym typeface="Open Sauce Light"/>
              </a:rPr>
              <a:t>(2) Interface design: Design the interface of the game, including the background, the image of the snake, the image of the food, etc. Using appropriate image processing techniques, the image data is loaded onto the FPGA.</a:t>
            </a:r>
          </a:p>
          <a:p>
            <a:pPr algn="just">
              <a:lnSpc>
                <a:spcPts val="4153"/>
              </a:lnSpc>
            </a:pPr>
            <a:r>
              <a:rPr lang="en-US" sz="2595">
                <a:solidFill>
                  <a:srgbClr val="FFFFFF"/>
                </a:solidFill>
                <a:latin typeface="Open Sauce Light"/>
                <a:ea typeface="Open Sauce Light"/>
                <a:cs typeface="Open Sauce Light"/>
                <a:sym typeface="Open Sauce Light"/>
              </a:rPr>
              <a:t>(3) Input processing: design input interface to receive the user's keyboard input, such as moving up and down, left and right, etc. Convert the input signal into a format that can be recognized by the game logic.</a:t>
            </a:r>
          </a:p>
          <a:p>
            <a:pPr algn="just">
              <a:lnSpc>
                <a:spcPts val="4153"/>
              </a:lnSpc>
            </a:pPr>
            <a:r>
              <a:rPr lang="en-US" sz="2595">
                <a:solidFill>
                  <a:srgbClr val="FFFFFF"/>
                </a:solidFill>
                <a:latin typeface="Open Sauce Light"/>
                <a:ea typeface="Open Sauce Light"/>
                <a:cs typeface="Open Sauce Light"/>
                <a:sym typeface="Open Sauce Light"/>
              </a:rPr>
              <a:t>(4) Simulation verification: Use simulation tools such as Quartus II to simulate and verify the design to ensure the correctness and stability of the game logic.</a:t>
            </a:r>
          </a:p>
          <a:p>
            <a:pPr marL="0" lvl="0" indent="0" algn="just">
              <a:lnSpc>
                <a:spcPts val="4153"/>
              </a:lnSpc>
              <a:spcBef>
                <a:spcPct val="0"/>
              </a:spcBef>
            </a:pPr>
            <a:r>
              <a:rPr lang="en-US" sz="2595">
                <a:solidFill>
                  <a:srgbClr val="FFFFFF"/>
                </a:solidFill>
                <a:latin typeface="Open Sauce Light"/>
                <a:ea typeface="Open Sauce Light"/>
                <a:cs typeface="Open Sauce Light"/>
                <a:sym typeface="Open Sauce Light"/>
              </a:rPr>
              <a:t>(5) Cabling and downloading: Cabling the designed game logic and other modules to generate a file. The  file is then downloaded to the FPGA chip for real-world testing.</a:t>
            </a:r>
          </a:p>
        </p:txBody>
      </p:sp>
      <p:grpSp>
        <p:nvGrpSpPr>
          <p:cNvPr id="7" name="Group 7"/>
          <p:cNvGrpSpPr/>
          <p:nvPr/>
        </p:nvGrpSpPr>
        <p:grpSpPr>
          <a:xfrm>
            <a:off x="17547863" y="439499"/>
            <a:ext cx="211861" cy="6359516"/>
            <a:chOff x="0" y="0"/>
            <a:chExt cx="282481" cy="8479355"/>
          </a:xfrm>
        </p:grpSpPr>
        <p:sp>
          <p:nvSpPr>
            <p:cNvPr id="8" name="AutoShape 8"/>
            <p:cNvSpPr/>
            <p:nvPr/>
          </p:nvSpPr>
          <p:spPr>
            <a:xfrm rot="-5400000">
              <a:off x="-1453335" y="3776061"/>
              <a:ext cx="3230088" cy="12700"/>
            </a:xfrm>
            <a:prstGeom prst="rect">
              <a:avLst/>
            </a:prstGeom>
            <a:solidFill>
              <a:srgbClr val="FFFFFF"/>
            </a:solidFill>
          </p:spPr>
        </p:sp>
        <p:sp>
          <p:nvSpPr>
            <p:cNvPr id="9" name="TextBox 9"/>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10" name="TextBox 10"/>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a:solidFill>
                  <a:srgbClr val="BFA886"/>
                </a:solidFill>
                <a:latin typeface="Open Sauce Heavy"/>
                <a:ea typeface="Open Sauce Heavy"/>
                <a:cs typeface="Open Sauce Heavy"/>
                <a:sym typeface="Open Sauce Heavy"/>
              </a:rPr>
              <a:t>07</a:t>
            </a:r>
          </a:p>
        </p:txBody>
      </p:sp>
      <p:sp>
        <p:nvSpPr>
          <p:cNvPr id="3" name="TextBox 3"/>
          <p:cNvSpPr txBox="1"/>
          <p:nvPr/>
        </p:nvSpPr>
        <p:spPr>
          <a:xfrm>
            <a:off x="1882000" y="6176672"/>
            <a:ext cx="12567668" cy="2703441"/>
          </a:xfrm>
          <a:prstGeom prst="rect">
            <a:avLst/>
          </a:prstGeom>
        </p:spPr>
        <p:txBody>
          <a:bodyPr lIns="0" tIns="0" rIns="0" bIns="0" rtlCol="0" anchor="t">
            <a:spAutoFit/>
          </a:bodyPr>
          <a:lstStyle/>
          <a:p>
            <a:pPr algn="l">
              <a:lnSpc>
                <a:spcPts val="10800"/>
              </a:lnSpc>
            </a:pPr>
            <a:r>
              <a:rPr lang="en-US" sz="9818" b="1">
                <a:solidFill>
                  <a:srgbClr val="BFA886"/>
                </a:solidFill>
                <a:latin typeface="Open Sauce Heavy"/>
                <a:ea typeface="Open Sauce Heavy"/>
                <a:cs typeface="Open Sauce Heavy"/>
                <a:sym typeface="Open Sauce Heavy"/>
              </a:rPr>
              <a:t>In-game screens and Cover Design</a:t>
            </a:r>
          </a:p>
        </p:txBody>
      </p:sp>
      <p:sp>
        <p:nvSpPr>
          <p:cNvPr id="4" name="AutoShape 4"/>
          <p:cNvSpPr/>
          <p:nvPr/>
        </p:nvSpPr>
        <p:spPr>
          <a:xfrm rot="-5400000">
            <a:off x="-3912141" y="5147024"/>
            <a:ext cx="10853325" cy="9525"/>
          </a:xfrm>
          <a:prstGeom prst="rect">
            <a:avLst/>
          </a:prstGeom>
          <a:solidFill>
            <a:srgbClr val="FFFFFF"/>
          </a:solidFill>
        </p:spPr>
      </p:sp>
      <p:sp>
        <p:nvSpPr>
          <p:cNvPr id="5" name="TextBox 5"/>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About the Logo</a:t>
            </a:r>
          </a:p>
        </p:txBody>
      </p:sp>
      <p:grpSp>
        <p:nvGrpSpPr>
          <p:cNvPr id="6" name="Group 6"/>
          <p:cNvGrpSpPr/>
          <p:nvPr/>
        </p:nvGrpSpPr>
        <p:grpSpPr>
          <a:xfrm>
            <a:off x="17547863" y="439499"/>
            <a:ext cx="211861" cy="6359516"/>
            <a:chOff x="0" y="0"/>
            <a:chExt cx="282481" cy="8479355"/>
          </a:xfrm>
        </p:grpSpPr>
        <p:sp>
          <p:nvSpPr>
            <p:cNvPr id="7" name="AutoShape 7"/>
            <p:cNvSpPr/>
            <p:nvPr/>
          </p:nvSpPr>
          <p:spPr>
            <a:xfrm rot="-5400000">
              <a:off x="-1453335" y="3776061"/>
              <a:ext cx="3230088" cy="12700"/>
            </a:xfrm>
            <a:prstGeom prst="rect">
              <a:avLst/>
            </a:prstGeom>
            <a:solidFill>
              <a:srgbClr val="FFFFFF"/>
            </a:solidFill>
          </p:spPr>
        </p:sp>
        <p:sp>
          <p:nvSpPr>
            <p:cNvPr id="8" name="TextBox 8"/>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9" name="TextBox 9"/>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grpSp>
        <p:nvGrpSpPr>
          <p:cNvPr id="3" name="Group 3"/>
          <p:cNvGrpSpPr/>
          <p:nvPr/>
        </p:nvGrpSpPr>
        <p:grpSpPr>
          <a:xfrm>
            <a:off x="17547863" y="439499"/>
            <a:ext cx="211861" cy="6359516"/>
            <a:chOff x="0" y="0"/>
            <a:chExt cx="282481" cy="8479355"/>
          </a:xfrm>
        </p:grpSpPr>
        <p:sp>
          <p:nvSpPr>
            <p:cNvPr id="4" name="AutoShape 4"/>
            <p:cNvSpPr/>
            <p:nvPr/>
          </p:nvSpPr>
          <p:spPr>
            <a:xfrm rot="-5400000">
              <a:off x="-1453335" y="3776061"/>
              <a:ext cx="3230088" cy="12700"/>
            </a:xfrm>
            <a:prstGeom prst="rect">
              <a:avLst/>
            </a:prstGeom>
            <a:solidFill>
              <a:srgbClr val="FFFFFF"/>
            </a:solidFill>
          </p:spPr>
        </p:sp>
        <p:sp>
          <p:nvSpPr>
            <p:cNvPr id="5" name="TextBox 5"/>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6" name="TextBox 6"/>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8" name="TextBox 8"/>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a:solidFill>
                  <a:srgbClr val="BFA886"/>
                </a:solidFill>
                <a:latin typeface="Open Sauce Heavy"/>
                <a:ea typeface="Open Sauce Heavy"/>
                <a:cs typeface="Open Sauce Heavy"/>
                <a:sym typeface="Open Sauce Heavy"/>
              </a:rPr>
              <a:t>08</a:t>
            </a:r>
          </a:p>
        </p:txBody>
      </p:sp>
      <p:sp>
        <p:nvSpPr>
          <p:cNvPr id="9" name="TextBox 9"/>
          <p:cNvSpPr txBox="1"/>
          <p:nvPr/>
        </p:nvSpPr>
        <p:spPr>
          <a:xfrm>
            <a:off x="2401788" y="1750348"/>
            <a:ext cx="10557466" cy="1232357"/>
          </a:xfrm>
          <a:prstGeom prst="rect">
            <a:avLst/>
          </a:prstGeom>
        </p:spPr>
        <p:txBody>
          <a:bodyPr lIns="0" tIns="0" rIns="0" bIns="0" rtlCol="0" anchor="t">
            <a:spAutoFit/>
          </a:bodyPr>
          <a:lstStyle/>
          <a:p>
            <a:pPr algn="l">
              <a:lnSpc>
                <a:spcPts val="9328"/>
              </a:lnSpc>
            </a:pPr>
            <a:r>
              <a:rPr lang="en-US" sz="9818" b="1">
                <a:solidFill>
                  <a:srgbClr val="BFA886"/>
                </a:solidFill>
                <a:latin typeface="Open Sauce Heavy"/>
                <a:ea typeface="Open Sauce Heavy"/>
                <a:cs typeface="Open Sauce Heavy"/>
                <a:sym typeface="Open Sauce Heavy"/>
              </a:rPr>
              <a:t>Cover Design</a:t>
            </a:r>
          </a:p>
        </p:txBody>
      </p:sp>
      <p:sp>
        <p:nvSpPr>
          <p:cNvPr id="10" name="TextBox 10"/>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Logo Font</a:t>
            </a:r>
          </a:p>
        </p:txBody>
      </p:sp>
      <p:pic>
        <p:nvPicPr>
          <p:cNvPr id="11" name="图片 10" descr="文本&#10;&#10;中度可信度描述已自动生成">
            <a:extLst>
              <a:ext uri="{FF2B5EF4-FFF2-40B4-BE49-F238E27FC236}">
                <a16:creationId xmlns:a16="http://schemas.microsoft.com/office/drawing/2014/main" id="{D3276002-8133-08A2-0132-914783382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174" y="5067300"/>
            <a:ext cx="6109344" cy="2036448"/>
          </a:xfrm>
          <a:prstGeom prst="rect">
            <a:avLst/>
          </a:prstGeom>
        </p:spPr>
      </p:pic>
      <p:pic>
        <p:nvPicPr>
          <p:cNvPr id="12" name="图片 11">
            <a:extLst>
              <a:ext uri="{FF2B5EF4-FFF2-40B4-BE49-F238E27FC236}">
                <a16:creationId xmlns:a16="http://schemas.microsoft.com/office/drawing/2014/main" id="{02874BA4-8830-4592-95C6-E1354B72E4B8}"/>
              </a:ext>
            </a:extLst>
          </p:cNvPr>
          <p:cNvPicPr>
            <a:picLocks noChangeAspect="1"/>
          </p:cNvPicPr>
          <p:nvPr/>
        </p:nvPicPr>
        <p:blipFill>
          <a:blip r:embed="rId4"/>
          <a:stretch>
            <a:fillRect/>
          </a:stretch>
        </p:blipFill>
        <p:spPr>
          <a:xfrm>
            <a:off x="9112331" y="4657139"/>
            <a:ext cx="6297905" cy="19888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3912141" y="5147024"/>
            <a:ext cx="10853325" cy="9525"/>
          </a:xfrm>
          <a:prstGeom prst="rect">
            <a:avLst/>
          </a:prstGeom>
          <a:solidFill>
            <a:srgbClr val="FFFFFF"/>
          </a:solidFill>
        </p:spPr>
      </p:sp>
      <p:grpSp>
        <p:nvGrpSpPr>
          <p:cNvPr id="3" name="Group 3"/>
          <p:cNvGrpSpPr/>
          <p:nvPr/>
        </p:nvGrpSpPr>
        <p:grpSpPr>
          <a:xfrm>
            <a:off x="17547863" y="439499"/>
            <a:ext cx="211861" cy="6359516"/>
            <a:chOff x="0" y="0"/>
            <a:chExt cx="282481" cy="8479355"/>
          </a:xfrm>
        </p:grpSpPr>
        <p:sp>
          <p:nvSpPr>
            <p:cNvPr id="4" name="AutoShape 4"/>
            <p:cNvSpPr/>
            <p:nvPr/>
          </p:nvSpPr>
          <p:spPr>
            <a:xfrm rot="-5400000">
              <a:off x="-1453335" y="3776061"/>
              <a:ext cx="3230088" cy="12700"/>
            </a:xfrm>
            <a:prstGeom prst="rect">
              <a:avLst/>
            </a:prstGeom>
            <a:solidFill>
              <a:srgbClr val="FFFFFF"/>
            </a:solidFill>
          </p:spPr>
        </p:sp>
        <p:sp>
          <p:nvSpPr>
            <p:cNvPr id="5" name="TextBox 5"/>
            <p:cNvSpPr txBox="1"/>
            <p:nvPr/>
          </p:nvSpPr>
          <p:spPr>
            <a:xfrm rot="-5400000">
              <a:off x="-1300964" y="6895910"/>
              <a:ext cx="2855835" cy="311056"/>
            </a:xfrm>
            <a:prstGeom prst="rect">
              <a:avLst/>
            </a:prstGeom>
          </p:spPr>
          <p:txBody>
            <a:bodyPr lIns="0" tIns="0" rIns="0" bIns="0" rtlCol="0" anchor="t">
              <a:spAutoFit/>
            </a:bodyPr>
            <a:lstStyle/>
            <a:p>
              <a:pPr algn="r">
                <a:lnSpc>
                  <a:spcPts val="1960"/>
                </a:lnSpc>
              </a:pPr>
              <a:r>
                <a:rPr lang="en-US" sz="1400" b="1">
                  <a:solidFill>
                    <a:srgbClr val="FFFFFF"/>
                  </a:solidFill>
                  <a:latin typeface="Open Sauce Heavy"/>
                  <a:ea typeface="Open Sauce Heavy"/>
                  <a:cs typeface="Open Sauce Heavy"/>
                  <a:sym typeface="Open Sauce Heavy"/>
                </a:rPr>
                <a:t>Our Brand Logo </a:t>
              </a:r>
            </a:p>
          </p:txBody>
        </p:sp>
        <p:sp>
          <p:nvSpPr>
            <p:cNvPr id="6" name="TextBox 6"/>
            <p:cNvSpPr txBox="1"/>
            <p:nvPr/>
          </p:nvSpPr>
          <p:spPr>
            <a:xfrm rot="-5400000">
              <a:off x="-826432" y="797858"/>
              <a:ext cx="1903335" cy="307620"/>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Beuaray Corp.</a:t>
              </a:r>
            </a:p>
          </p:txBody>
        </p:sp>
      </p:grpSp>
      <p:sp>
        <p:nvSpPr>
          <p:cNvPr id="7" name="Freeform 7"/>
          <p:cNvSpPr/>
          <p:nvPr/>
        </p:nvSpPr>
        <p:spPr>
          <a:xfrm>
            <a:off x="2435262" y="3746521"/>
            <a:ext cx="8130670" cy="4987126"/>
          </a:xfrm>
          <a:custGeom>
            <a:avLst/>
            <a:gdLst/>
            <a:ahLst/>
            <a:cxnLst/>
            <a:rect l="l" t="t" r="r" b="b"/>
            <a:pathLst>
              <a:path w="8130670" h="4987126">
                <a:moveTo>
                  <a:pt x="0" y="0"/>
                </a:moveTo>
                <a:lnTo>
                  <a:pt x="8130670" y="0"/>
                </a:lnTo>
                <a:lnTo>
                  <a:pt x="8130670" y="4987126"/>
                </a:lnTo>
                <a:lnTo>
                  <a:pt x="0" y="4987126"/>
                </a:lnTo>
                <a:lnTo>
                  <a:pt x="0" y="0"/>
                </a:lnTo>
                <a:close/>
              </a:path>
            </a:pathLst>
          </a:custGeom>
          <a:blipFill>
            <a:blip r:embed="rId2"/>
            <a:stretch>
              <a:fillRect/>
            </a:stretch>
          </a:blipFill>
        </p:spPr>
      </p:sp>
      <p:sp>
        <p:nvSpPr>
          <p:cNvPr id="8" name="TextBox 8"/>
          <p:cNvSpPr txBox="1"/>
          <p:nvPr/>
        </p:nvSpPr>
        <p:spPr>
          <a:xfrm rot="-5400000">
            <a:off x="-352956" y="8448144"/>
            <a:ext cx="2141876" cy="240436"/>
          </a:xfrm>
          <a:prstGeom prst="rect">
            <a:avLst/>
          </a:prstGeom>
        </p:spPr>
        <p:txBody>
          <a:bodyPr lIns="0" tIns="0" rIns="0" bIns="0" rtlCol="0" anchor="t">
            <a:spAutoFit/>
          </a:bodyPr>
          <a:lstStyle/>
          <a:p>
            <a:pPr algn="l">
              <a:lnSpc>
                <a:spcPts val="1960"/>
              </a:lnSpc>
            </a:pPr>
            <a:r>
              <a:rPr lang="en-US" sz="1400" b="1">
                <a:solidFill>
                  <a:srgbClr val="BFA886"/>
                </a:solidFill>
                <a:latin typeface="Open Sauce Heavy"/>
                <a:ea typeface="Open Sauce Heavy"/>
                <a:cs typeface="Open Sauce Heavy"/>
                <a:sym typeface="Open Sauce Heavy"/>
              </a:rPr>
              <a:t>About Beuaray Corp.</a:t>
            </a:r>
          </a:p>
        </p:txBody>
      </p:sp>
      <p:sp>
        <p:nvSpPr>
          <p:cNvPr id="9" name="TextBox 9"/>
          <p:cNvSpPr txBox="1"/>
          <p:nvPr/>
        </p:nvSpPr>
        <p:spPr>
          <a:xfrm>
            <a:off x="2435262" y="1979066"/>
            <a:ext cx="12722648" cy="949119"/>
          </a:xfrm>
          <a:prstGeom prst="rect">
            <a:avLst/>
          </a:prstGeom>
        </p:spPr>
        <p:txBody>
          <a:bodyPr lIns="0" tIns="0" rIns="0" bIns="0" rtlCol="0" anchor="t">
            <a:spAutoFit/>
          </a:bodyPr>
          <a:lstStyle/>
          <a:p>
            <a:pPr algn="l">
              <a:lnSpc>
                <a:spcPts val="7125"/>
              </a:lnSpc>
            </a:pPr>
            <a:r>
              <a:rPr lang="en-US" sz="7500" b="1">
                <a:solidFill>
                  <a:srgbClr val="BFA886"/>
                </a:solidFill>
                <a:latin typeface="Open Sauce Heavy"/>
                <a:ea typeface="Open Sauce Heavy"/>
                <a:cs typeface="Open Sauce Heavy"/>
                <a:sym typeface="Open Sauce Heavy"/>
              </a:rPr>
              <a:t>In-game screens</a:t>
            </a:r>
          </a:p>
        </p:txBody>
      </p:sp>
      <p:sp>
        <p:nvSpPr>
          <p:cNvPr id="10" name="TextBox 10"/>
          <p:cNvSpPr txBox="1"/>
          <p:nvPr/>
        </p:nvSpPr>
        <p:spPr>
          <a:xfrm>
            <a:off x="15493468" y="8392748"/>
            <a:ext cx="2180439" cy="1212853"/>
          </a:xfrm>
          <a:prstGeom prst="rect">
            <a:avLst/>
          </a:prstGeom>
        </p:spPr>
        <p:txBody>
          <a:bodyPr lIns="0" tIns="0" rIns="0" bIns="0" rtlCol="0" anchor="t">
            <a:spAutoFit/>
          </a:bodyPr>
          <a:lstStyle/>
          <a:p>
            <a:pPr algn="r">
              <a:lnSpc>
                <a:spcPts val="9310"/>
              </a:lnSpc>
            </a:pPr>
            <a:r>
              <a:rPr lang="en-US" sz="9800" b="1">
                <a:solidFill>
                  <a:srgbClr val="BFA886"/>
                </a:solidFill>
                <a:latin typeface="Open Sauce Heavy"/>
                <a:ea typeface="Open Sauce Heavy"/>
                <a:cs typeface="Open Sauce Heavy"/>
                <a:sym typeface="Open Sauce Heavy"/>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1201</Words>
  <Application>Microsoft Office PowerPoint</Application>
  <PresentationFormat>自定义</PresentationFormat>
  <Paragraphs>143</Paragraphs>
  <Slides>20</Slides>
  <Notes>7</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Arial</vt:lpstr>
      <vt:lpstr>Calibri</vt:lpstr>
      <vt:lpstr>Open Sauce Heavy</vt:lpstr>
      <vt:lpstr>Open Sauce</vt:lpstr>
      <vt:lpstr>Open Sauce Bold</vt:lpstr>
      <vt:lpstr>Open Sauce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Final-Report</dc:title>
  <cp:lastModifiedBy>炎皮 霍</cp:lastModifiedBy>
  <cp:revision>5</cp:revision>
  <dcterms:created xsi:type="dcterms:W3CDTF">2006-08-16T00:00:00Z</dcterms:created>
  <dcterms:modified xsi:type="dcterms:W3CDTF">2024-12-07T06:38:20Z</dcterms:modified>
  <dc:identifier>DAGXq11jWiE</dc:identifier>
</cp:coreProperties>
</file>